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63" r:id="rId4"/>
    <p:sldId id="264" r:id="rId5"/>
    <p:sldId id="258" r:id="rId6"/>
    <p:sldId id="259" r:id="rId7"/>
    <p:sldId id="260" r:id="rId8"/>
    <p:sldId id="261" r:id="rId9"/>
    <p:sldId id="262"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6" d="100"/>
          <a:sy n="66" d="100"/>
        </p:scale>
        <p:origin x="-1506" y="-11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14" name="عنوان 13"/>
          <p:cNvSpPr>
            <a:spLocks noGrp="1"/>
          </p:cNvSpPr>
          <p:nvPr>
            <p:ph type="ctrTitle"/>
          </p:nvPr>
        </p:nvSpPr>
        <p:spPr>
          <a:xfrm>
            <a:off x="1432560" y="359898"/>
            <a:ext cx="7406640" cy="1472184"/>
          </a:xfrm>
        </p:spPr>
        <p:txBody>
          <a:bodyPr anchor="b"/>
          <a:lstStyle>
            <a:lvl1pPr algn="l">
              <a:defRPr/>
            </a:lvl1pPr>
            <a:extLst/>
          </a:lstStyle>
          <a:p>
            <a:r>
              <a:rPr kumimoji="0" lang="ar-SA" smtClean="0"/>
              <a:t>انقر لتحرير نمط العنوان الرئيسي</a:t>
            </a:r>
            <a:endParaRPr kumimoji="0" lang="en-US"/>
          </a:p>
        </p:txBody>
      </p:sp>
      <p:sp>
        <p:nvSpPr>
          <p:cNvPr id="22" name="عنوان فرعي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ar-SA" smtClean="0"/>
              <a:t>انقر لتحرير نمط العنوان الثانوي الرئيسي</a:t>
            </a:r>
            <a:endParaRPr kumimoji="0" lang="en-US"/>
          </a:p>
        </p:txBody>
      </p:sp>
      <p:sp>
        <p:nvSpPr>
          <p:cNvPr id="7" name="عنصر نائب للتاريخ 6"/>
          <p:cNvSpPr>
            <a:spLocks noGrp="1"/>
          </p:cNvSpPr>
          <p:nvPr>
            <p:ph type="dt" sz="half" idx="10"/>
          </p:nvPr>
        </p:nvSpPr>
        <p:spPr/>
        <p:txBody>
          <a:bodyPr/>
          <a:lstStyle>
            <a:extLst/>
          </a:lstStyle>
          <a:p>
            <a:fld id="{1D8BD707-D9CF-40AE-B4C6-C98DA3205C09}" type="datetimeFigureOut">
              <a:rPr lang="en-US" smtClean="0"/>
              <a:pPr/>
              <a:t>5/5/2021</a:t>
            </a:fld>
            <a:endParaRPr lang="en-US"/>
          </a:p>
        </p:txBody>
      </p:sp>
      <p:sp>
        <p:nvSpPr>
          <p:cNvPr id="20" name="عنصر نائب للتذييل 19"/>
          <p:cNvSpPr>
            <a:spLocks noGrp="1"/>
          </p:cNvSpPr>
          <p:nvPr>
            <p:ph type="ftr" sz="quarter" idx="11"/>
          </p:nvPr>
        </p:nvSpPr>
        <p:spPr/>
        <p:txBody>
          <a:bodyPr/>
          <a:lstStyle>
            <a:extLst/>
          </a:lstStyle>
          <a:p>
            <a:endParaRPr lang="en-US"/>
          </a:p>
        </p:txBody>
      </p:sp>
      <p:sp>
        <p:nvSpPr>
          <p:cNvPr id="10" name="عنصر نائب لرقم الشريحة 9"/>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8" name="شكل بيضاوي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شكل بيضاوي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extLs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1D8BD707-D9CF-40AE-B4C6-C98DA3205C09}" type="datetimeFigureOut">
              <a:rPr lang="en-US" smtClean="0"/>
              <a:pPr/>
              <a:t>5/5/2021</a:t>
            </a:fld>
            <a:endParaRPr lang="en-US"/>
          </a:p>
        </p:txBody>
      </p:sp>
      <p:sp>
        <p:nvSpPr>
          <p:cNvPr id="5" name="عنصر نائب للتذييل 4"/>
          <p:cNvSpPr>
            <a:spLocks noGrp="1"/>
          </p:cNvSpPr>
          <p:nvPr>
            <p:ph type="ftr" sz="quarter" idx="11"/>
          </p:nvPr>
        </p:nvSpPr>
        <p:spPr/>
        <p:txBody>
          <a:bodyPr/>
          <a:lstStyle>
            <a:extLst/>
          </a:lstStyle>
          <a:p>
            <a:endParaRPr lang="en-US"/>
          </a:p>
        </p:txBody>
      </p:sp>
      <p:sp>
        <p:nvSpPr>
          <p:cNvPr id="6" name="عنصر نائب لرقم الشريحة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858000" y="274639"/>
            <a:ext cx="1828800" cy="5851525"/>
          </a:xfrm>
        </p:spPr>
        <p:txBody>
          <a:bodyPr vert="eaVert"/>
          <a:lstStyle>
            <a:extLs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1143000" y="274640"/>
            <a:ext cx="5562600" cy="5851525"/>
          </a:xfrm>
        </p:spPr>
        <p:txBody>
          <a:bodyPr vert="eaVert"/>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1D8BD707-D9CF-40AE-B4C6-C98DA3205C09}" type="datetimeFigureOut">
              <a:rPr lang="en-US" smtClean="0"/>
              <a:pPr/>
              <a:t>5/5/2021</a:t>
            </a:fld>
            <a:endParaRPr lang="en-US"/>
          </a:p>
        </p:txBody>
      </p:sp>
      <p:sp>
        <p:nvSpPr>
          <p:cNvPr id="5" name="عنصر نائب للتذييل 4"/>
          <p:cNvSpPr>
            <a:spLocks noGrp="1"/>
          </p:cNvSpPr>
          <p:nvPr>
            <p:ph type="ftr" sz="quarter" idx="11"/>
          </p:nvPr>
        </p:nvSpPr>
        <p:spPr/>
        <p:txBody>
          <a:bodyPr/>
          <a:lstStyle>
            <a:extLst/>
          </a:lstStyle>
          <a:p>
            <a:endParaRPr lang="en-US"/>
          </a:p>
        </p:txBody>
      </p:sp>
      <p:sp>
        <p:nvSpPr>
          <p:cNvPr id="6" name="عنصر نائب لرقم الشريحة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extLst/>
          </a:lstStyle>
          <a:p>
            <a:r>
              <a:rPr kumimoji="0" lang="ar-SA" smtClean="0"/>
              <a:t>انقر لتحرير نمط العنوان الرئيسي</a:t>
            </a:r>
            <a:endParaRPr kumimoji="0" lang="en-US"/>
          </a:p>
        </p:txBody>
      </p:sp>
      <p:sp>
        <p:nvSpPr>
          <p:cNvPr id="3" name="عنصر نائب للمحتوى 2"/>
          <p:cNvSpPr>
            <a:spLocks noGrp="1"/>
          </p:cNvSpPr>
          <p:nvPr>
            <p:ph idx="1"/>
          </p:nvPr>
        </p:nvSpPr>
        <p:spPr/>
        <p:txBody>
          <a:bodyPr/>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1D8BD707-D9CF-40AE-B4C6-C98DA3205C09}" type="datetimeFigureOut">
              <a:rPr lang="en-US" smtClean="0"/>
              <a:pPr/>
              <a:t>5/5/2021</a:t>
            </a:fld>
            <a:endParaRPr lang="en-US"/>
          </a:p>
        </p:txBody>
      </p:sp>
      <p:sp>
        <p:nvSpPr>
          <p:cNvPr id="5" name="عنصر نائب للتذييل 4"/>
          <p:cNvSpPr>
            <a:spLocks noGrp="1"/>
          </p:cNvSpPr>
          <p:nvPr>
            <p:ph type="ftr" sz="quarter" idx="11"/>
          </p:nvPr>
        </p:nvSpPr>
        <p:spPr/>
        <p:txBody>
          <a:bodyPr/>
          <a:lstStyle>
            <a:extLst/>
          </a:lstStyle>
          <a:p>
            <a:endParaRPr lang="en-US"/>
          </a:p>
        </p:txBody>
      </p:sp>
      <p:sp>
        <p:nvSpPr>
          <p:cNvPr id="6" name="عنصر نائب لرقم الشريحة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spTree>
      <p:nvGrpSpPr>
        <p:cNvPr id="1" name=""/>
        <p:cNvGrpSpPr/>
        <p:nvPr/>
      </p:nvGrpSpPr>
      <p:grpSpPr>
        <a:xfrm>
          <a:off x="0" y="0"/>
          <a:ext cx="0" cy="0"/>
          <a:chOff x="0" y="0"/>
          <a:chExt cx="0" cy="0"/>
        </a:xfrm>
      </p:grpSpPr>
      <p:sp>
        <p:nvSpPr>
          <p:cNvPr id="7" name="مستطيل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عنوان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ar-SA" smtClean="0"/>
              <a:t>انقر لتحرير أنماط النص الرئيسي</a:t>
            </a:r>
          </a:p>
        </p:txBody>
      </p:sp>
      <p:sp>
        <p:nvSpPr>
          <p:cNvPr id="4" name="عنصر نائب للتاريخ 3"/>
          <p:cNvSpPr>
            <a:spLocks noGrp="1"/>
          </p:cNvSpPr>
          <p:nvPr>
            <p:ph type="dt" sz="half" idx="10"/>
          </p:nvPr>
        </p:nvSpPr>
        <p:spPr/>
        <p:txBody>
          <a:bodyPr/>
          <a:lstStyle>
            <a:extLst/>
          </a:lstStyle>
          <a:p>
            <a:fld id="{1D8BD707-D9CF-40AE-B4C6-C98DA3205C09}" type="datetimeFigureOut">
              <a:rPr lang="en-US" smtClean="0"/>
              <a:pPr/>
              <a:t>5/5/2021</a:t>
            </a:fld>
            <a:endParaRPr lang="en-US"/>
          </a:p>
        </p:txBody>
      </p:sp>
      <p:sp>
        <p:nvSpPr>
          <p:cNvPr id="5" name="عنصر نائب للتذييل 4"/>
          <p:cNvSpPr>
            <a:spLocks noGrp="1"/>
          </p:cNvSpPr>
          <p:nvPr>
            <p:ph type="ftr" sz="quarter" idx="11"/>
          </p:nvPr>
        </p:nvSpPr>
        <p:spPr/>
        <p:txBody>
          <a:bodyPr/>
          <a:lstStyle>
            <a:extLst/>
          </a:lstStyle>
          <a:p>
            <a:endParaRPr lang="en-US"/>
          </a:p>
        </p:txBody>
      </p:sp>
      <p:sp>
        <p:nvSpPr>
          <p:cNvPr id="6" name="عنصر نائب لرقم الشريحة 5"/>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10" name="مستطيل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شكل بيضاوي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شكل بيضاوي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a:xfrm>
            <a:off x="1435608" y="274320"/>
            <a:ext cx="7498080" cy="1143000"/>
          </a:xfrm>
        </p:spPr>
        <p:txBody>
          <a:bodyPr/>
          <a:lstStyle>
            <a:extLst/>
          </a:lstStyle>
          <a:p>
            <a:r>
              <a:rPr kumimoji="0" lang="ar-SA" smtClean="0"/>
              <a:t>انقر لتحرير نمط العنوان الرئيسي</a:t>
            </a:r>
            <a:endParaRPr kumimoji="0" lang="en-US"/>
          </a:p>
        </p:txBody>
      </p:sp>
      <p:sp>
        <p:nvSpPr>
          <p:cNvPr id="3" name="عنصر نائب للمحتوى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محتوى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extLst/>
          </a:lstStyle>
          <a:p>
            <a:fld id="{1D8BD707-D9CF-40AE-B4C6-C98DA3205C09}" type="datetimeFigureOut">
              <a:rPr lang="en-US" smtClean="0"/>
              <a:pPr/>
              <a:t>5/5/2021</a:t>
            </a:fld>
            <a:endParaRPr lang="en-US"/>
          </a:p>
        </p:txBody>
      </p:sp>
      <p:sp>
        <p:nvSpPr>
          <p:cNvPr id="6" name="عنصر نائب للتذييل 5"/>
          <p:cNvSpPr>
            <a:spLocks noGrp="1"/>
          </p:cNvSpPr>
          <p:nvPr>
            <p:ph type="ftr" sz="quarter" idx="11"/>
          </p:nvPr>
        </p:nvSpPr>
        <p:spPr/>
        <p:txBody>
          <a:bodyPr/>
          <a:lstStyle>
            <a:extLst/>
          </a:lstStyle>
          <a:p>
            <a:endParaRPr lang="en-US"/>
          </a:p>
        </p:txBody>
      </p:sp>
      <p:sp>
        <p:nvSpPr>
          <p:cNvPr id="7" name="عنصر نائب لرقم الشريحة 6"/>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ar-SA" smtClean="0"/>
              <a:t>انقر لتحرير أنماط النص الرئيسي</a:t>
            </a:r>
          </a:p>
        </p:txBody>
      </p:sp>
      <p:sp>
        <p:nvSpPr>
          <p:cNvPr id="4" name="عنصر نائب للنص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ar-SA" smtClean="0"/>
              <a:t>انقر لتحرير أنماط النص الرئيسي</a:t>
            </a:r>
          </a:p>
        </p:txBody>
      </p:sp>
      <p:sp>
        <p:nvSpPr>
          <p:cNvPr id="5" name="عنصر نائب للمحتوى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عنصر نائب للمحتوى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عنصر نائب للتاريخ 6"/>
          <p:cNvSpPr>
            <a:spLocks noGrp="1"/>
          </p:cNvSpPr>
          <p:nvPr>
            <p:ph type="dt" sz="half" idx="10"/>
          </p:nvPr>
        </p:nvSpPr>
        <p:spPr/>
        <p:txBody>
          <a:bodyPr/>
          <a:lstStyle>
            <a:extLst/>
          </a:lstStyle>
          <a:p>
            <a:fld id="{1D8BD707-D9CF-40AE-B4C6-C98DA3205C09}" type="datetimeFigureOut">
              <a:rPr lang="en-US" smtClean="0"/>
              <a:pPr/>
              <a:t>5/5/2021</a:t>
            </a:fld>
            <a:endParaRPr lang="en-US"/>
          </a:p>
        </p:txBody>
      </p:sp>
      <p:sp>
        <p:nvSpPr>
          <p:cNvPr id="8" name="عنصر نائب للتذييل 7"/>
          <p:cNvSpPr>
            <a:spLocks noGrp="1"/>
          </p:cNvSpPr>
          <p:nvPr>
            <p:ph type="ftr" sz="quarter" idx="11"/>
          </p:nvPr>
        </p:nvSpPr>
        <p:spPr/>
        <p:txBody>
          <a:bodyPr/>
          <a:lstStyle>
            <a:extLst/>
          </a:lstStyle>
          <a:p>
            <a:endParaRPr lang="en-US"/>
          </a:p>
        </p:txBody>
      </p:sp>
      <p:sp>
        <p:nvSpPr>
          <p:cNvPr id="9" name="عنصر نائب لرقم الشريحة 8"/>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a:xfrm>
            <a:off x="1435608" y="274320"/>
            <a:ext cx="7498080" cy="1143000"/>
          </a:xfrm>
        </p:spPr>
        <p:txBody>
          <a:bodyPr anchor="ctr"/>
          <a:lstStyle>
            <a:extLst/>
          </a:lstStyle>
          <a:p>
            <a:r>
              <a:rPr kumimoji="0" lang="ar-SA" smtClean="0"/>
              <a:t>انقر لتحرير نمط العنوان الرئيسي</a:t>
            </a:r>
            <a:endParaRPr kumimoji="0" lang="en-US"/>
          </a:p>
        </p:txBody>
      </p:sp>
      <p:sp>
        <p:nvSpPr>
          <p:cNvPr id="3" name="عنصر نائب للتاريخ 2"/>
          <p:cNvSpPr>
            <a:spLocks noGrp="1"/>
          </p:cNvSpPr>
          <p:nvPr>
            <p:ph type="dt" sz="half" idx="10"/>
          </p:nvPr>
        </p:nvSpPr>
        <p:spPr/>
        <p:txBody>
          <a:bodyPr/>
          <a:lstStyle>
            <a:extLst/>
          </a:lstStyle>
          <a:p>
            <a:fld id="{1D8BD707-D9CF-40AE-B4C6-C98DA3205C09}" type="datetimeFigureOut">
              <a:rPr lang="en-US" smtClean="0"/>
              <a:pPr/>
              <a:t>5/5/2021</a:t>
            </a:fld>
            <a:endParaRPr lang="en-US"/>
          </a:p>
        </p:txBody>
      </p:sp>
      <p:sp>
        <p:nvSpPr>
          <p:cNvPr id="4" name="عنصر نائب للتذييل 3"/>
          <p:cNvSpPr>
            <a:spLocks noGrp="1"/>
          </p:cNvSpPr>
          <p:nvPr>
            <p:ph type="ftr" sz="quarter" idx="11"/>
          </p:nvPr>
        </p:nvSpPr>
        <p:spPr/>
        <p:txBody>
          <a:bodyPr/>
          <a:lstStyle>
            <a:extLst/>
          </a:lstStyle>
          <a:p>
            <a:endParaRPr lang="en-US"/>
          </a:p>
        </p:txBody>
      </p:sp>
      <p:sp>
        <p:nvSpPr>
          <p:cNvPr id="5" name="عنصر نائب لرقم الشريحة 4"/>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فارغ">
    <p:spTree>
      <p:nvGrpSpPr>
        <p:cNvPr id="1" name=""/>
        <p:cNvGrpSpPr/>
        <p:nvPr/>
      </p:nvGrpSpPr>
      <p:grpSpPr>
        <a:xfrm>
          <a:off x="0" y="0"/>
          <a:ext cx="0" cy="0"/>
          <a:chOff x="0" y="0"/>
          <a:chExt cx="0" cy="0"/>
        </a:xfrm>
      </p:grpSpPr>
      <p:sp>
        <p:nvSpPr>
          <p:cNvPr id="5" name="مستطيل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عنصر نائب للتاريخ 1"/>
          <p:cNvSpPr>
            <a:spLocks noGrp="1"/>
          </p:cNvSpPr>
          <p:nvPr>
            <p:ph type="dt" sz="half" idx="10"/>
          </p:nvPr>
        </p:nvSpPr>
        <p:spPr/>
        <p:txBody>
          <a:bodyPr/>
          <a:lstStyle>
            <a:extLst/>
          </a:lstStyle>
          <a:p>
            <a:fld id="{1D8BD707-D9CF-40AE-B4C6-C98DA3205C09}" type="datetimeFigureOut">
              <a:rPr lang="en-US" smtClean="0"/>
              <a:pPr/>
              <a:t>5/5/2021</a:t>
            </a:fld>
            <a:endParaRPr lang="en-US"/>
          </a:p>
        </p:txBody>
      </p:sp>
      <p:sp>
        <p:nvSpPr>
          <p:cNvPr id="3" name="عنصر نائب للتذييل 2"/>
          <p:cNvSpPr>
            <a:spLocks noGrp="1"/>
          </p:cNvSpPr>
          <p:nvPr>
            <p:ph type="ftr" sz="quarter" idx="11"/>
          </p:nvPr>
        </p:nvSpPr>
        <p:spPr/>
        <p:txBody>
          <a:bodyPr/>
          <a:lstStyle>
            <a:extLst/>
          </a:lstStyle>
          <a:p>
            <a:endParaRPr lang="en-US"/>
          </a:p>
        </p:txBody>
      </p:sp>
      <p:sp>
        <p:nvSpPr>
          <p:cNvPr id="4" name="عنصر نائب لرقم الشريحة 3"/>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6" name="مستطيل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ar-SA" smtClean="0"/>
              <a:t>انقر لتحرير أنماط النص الرئيسي</a:t>
            </a:r>
          </a:p>
        </p:txBody>
      </p:sp>
      <p:sp>
        <p:nvSpPr>
          <p:cNvPr id="4" name="عنصر نائب للمحتوى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extLst/>
          </a:lstStyle>
          <a:p>
            <a:fld id="{1D8BD707-D9CF-40AE-B4C6-C98DA3205C09}" type="datetimeFigureOut">
              <a:rPr lang="en-US" smtClean="0"/>
              <a:pPr/>
              <a:t>5/5/2021</a:t>
            </a:fld>
            <a:endParaRPr lang="en-US"/>
          </a:p>
        </p:txBody>
      </p:sp>
      <p:sp>
        <p:nvSpPr>
          <p:cNvPr id="6" name="عنصر نائب للتذييل 5"/>
          <p:cNvSpPr>
            <a:spLocks noGrp="1"/>
          </p:cNvSpPr>
          <p:nvPr>
            <p:ph type="ftr" sz="quarter" idx="11"/>
          </p:nvPr>
        </p:nvSpPr>
        <p:spPr/>
        <p:txBody>
          <a:bodyPr/>
          <a:lstStyle>
            <a:extLst/>
          </a:lstStyle>
          <a:p>
            <a:endParaRPr lang="en-US"/>
          </a:p>
        </p:txBody>
      </p:sp>
      <p:sp>
        <p:nvSpPr>
          <p:cNvPr id="7" name="عنصر نائب لرقم الشريحة 6"/>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ar-SA" smtClean="0"/>
              <a:t>انقر لتحرير نمط العنوان الرئيسي</a:t>
            </a:r>
            <a:endParaRPr kumimoji="0" lang="en-US"/>
          </a:p>
        </p:txBody>
      </p:sp>
      <p:sp>
        <p:nvSpPr>
          <p:cNvPr id="5" name="عنصر نائب للتاريخ 4"/>
          <p:cNvSpPr>
            <a:spLocks noGrp="1"/>
          </p:cNvSpPr>
          <p:nvPr>
            <p:ph type="dt" sz="half" idx="10"/>
          </p:nvPr>
        </p:nvSpPr>
        <p:spPr/>
        <p:txBody>
          <a:bodyPr/>
          <a:lstStyle>
            <a:extLst/>
          </a:lstStyle>
          <a:p>
            <a:fld id="{1D8BD707-D9CF-40AE-B4C6-C98DA3205C09}" type="datetimeFigureOut">
              <a:rPr lang="en-US" smtClean="0"/>
              <a:pPr/>
              <a:t>5/5/2021</a:t>
            </a:fld>
            <a:endParaRPr lang="en-US"/>
          </a:p>
        </p:txBody>
      </p:sp>
      <p:sp>
        <p:nvSpPr>
          <p:cNvPr id="6" name="عنصر نائب للتذييل 5"/>
          <p:cNvSpPr>
            <a:spLocks noGrp="1"/>
          </p:cNvSpPr>
          <p:nvPr>
            <p:ph type="ftr" sz="quarter" idx="11"/>
          </p:nvPr>
        </p:nvSpPr>
        <p:spPr/>
        <p:txBody>
          <a:bodyPr/>
          <a:lstStyle>
            <a:extLst/>
          </a:lstStyle>
          <a:p>
            <a:endParaRPr lang="en-US"/>
          </a:p>
        </p:txBody>
      </p:sp>
      <p:sp>
        <p:nvSpPr>
          <p:cNvPr id="7" name="عنصر نائب لرقم الشريحة 6"/>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8" name="مستطيل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عنصر نائب للصورة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ar-SA" smtClean="0"/>
              <a:t>انقر فوق الأيقونة لإضافة صورة</a:t>
            </a:r>
            <a:endParaRPr kumimoji="0" lang="en-US" dirty="0"/>
          </a:p>
        </p:txBody>
      </p:sp>
      <p:sp>
        <p:nvSpPr>
          <p:cNvPr id="9" name="مخطط انسيابي: معالجة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مخطط انسيابي: معالجة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عنصر نائب للنص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ar-SA" smtClean="0"/>
              <a:t>انقر لتحرير أنماط النص الرئيسي</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دائري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شكل بيضاوي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دائرة مجوفة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مستطيل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عنصر نائب للعنوان 4"/>
          <p:cNvSpPr>
            <a:spLocks noGrp="1"/>
          </p:cNvSpPr>
          <p:nvPr>
            <p:ph type="title"/>
          </p:nvPr>
        </p:nvSpPr>
        <p:spPr>
          <a:xfrm>
            <a:off x="1435608" y="274638"/>
            <a:ext cx="7498080" cy="1143000"/>
          </a:xfrm>
          <a:prstGeom prst="rect">
            <a:avLst/>
          </a:prstGeom>
        </p:spPr>
        <p:txBody>
          <a:bodyPr anchor="ctr">
            <a:normAutofit/>
          </a:bodyPr>
          <a:lstStyle>
            <a:extLst/>
          </a:lstStyle>
          <a:p>
            <a:r>
              <a:rPr kumimoji="0" lang="ar-SA" smtClean="0"/>
              <a:t>انقر لتحرير نمط العنوان الرئيسي</a:t>
            </a:r>
            <a:endParaRPr kumimoji="0" lang="en-US"/>
          </a:p>
        </p:txBody>
      </p:sp>
      <p:sp>
        <p:nvSpPr>
          <p:cNvPr id="9" name="عنصر نائب للنص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24" name="عنصر نائب للتاريخ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1D8BD707-D9CF-40AE-B4C6-C98DA3205C09}" type="datetimeFigureOut">
              <a:rPr lang="en-US" smtClean="0"/>
              <a:pPr/>
              <a:t>5/5/2021</a:t>
            </a:fld>
            <a:endParaRPr lang="en-US"/>
          </a:p>
        </p:txBody>
      </p:sp>
      <p:sp>
        <p:nvSpPr>
          <p:cNvPr id="10" name="عنصر نائب للتذييل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n-US"/>
          </a:p>
        </p:txBody>
      </p:sp>
      <p:sp>
        <p:nvSpPr>
          <p:cNvPr id="22" name="عنصر نائب لرقم الشريحة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B6F15528-21DE-4FAA-801E-634DDDAF4B2B}" type="slidenum">
              <a:rPr lang="en-US" smtClean="0"/>
              <a:pPr/>
              <a:t>‹#›</a:t>
            </a:fld>
            <a:endParaRPr lang="en-US"/>
          </a:p>
        </p:txBody>
      </p:sp>
      <p:sp>
        <p:nvSpPr>
          <p:cNvPr id="15" name="مستطيل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533400"/>
            <a:ext cx="7772400" cy="1066800"/>
          </a:xfrm>
        </p:spPr>
        <p:txBody>
          <a:bodyPr>
            <a:normAutofit/>
          </a:bodyPr>
          <a:lstStyle/>
          <a:p>
            <a:r>
              <a:rPr lang="en-US" sz="4000" b="1" kern="0" dirty="0">
                <a:solidFill>
                  <a:srgbClr val="006699"/>
                </a:solidFill>
                <a:latin typeface="Times New Roman" pitchFamily="18" charset="0"/>
                <a:cs typeface="Times New Roman" pitchFamily="18" charset="0"/>
              </a:rPr>
              <a:t>POWDER </a:t>
            </a:r>
            <a:r>
              <a:rPr lang="en-US" sz="4000" b="1" kern="0" dirty="0" smtClean="0">
                <a:solidFill>
                  <a:srgbClr val="006699"/>
                </a:solidFill>
                <a:latin typeface="Times New Roman" pitchFamily="18" charset="0"/>
                <a:cs typeface="Times New Roman" pitchFamily="18" charset="0"/>
              </a:rPr>
              <a:t>METALLURGY</a:t>
            </a:r>
            <a:endParaRPr lang="en-IN" sz="4000" b="1" dirty="0">
              <a:latin typeface="Times New Roman" pitchFamily="18" charset="0"/>
              <a:cs typeface="Times New Roman" pitchFamily="18" charset="0"/>
            </a:endParaRPr>
          </a:p>
        </p:txBody>
      </p:sp>
      <p:sp>
        <p:nvSpPr>
          <p:cNvPr id="3" name="Subtitle 2"/>
          <p:cNvSpPr>
            <a:spLocks noGrp="1"/>
          </p:cNvSpPr>
          <p:nvPr>
            <p:ph type="subTitle" idx="1"/>
          </p:nvPr>
        </p:nvSpPr>
        <p:spPr>
          <a:xfrm>
            <a:off x="685800" y="1752600"/>
            <a:ext cx="7924800" cy="4267200"/>
          </a:xfrm>
        </p:spPr>
        <p:txBody>
          <a:bodyPr/>
          <a:lstStyle/>
          <a:p>
            <a:pPr marL="457200" lvl="0" indent="-457200" algn="l" fontAlgn="base">
              <a:spcAft>
                <a:spcPct val="0"/>
              </a:spcAft>
              <a:buClr>
                <a:srgbClr val="CC0000"/>
              </a:buClr>
              <a:buFont typeface="Wingdings" pitchFamily="2" charset="2"/>
              <a:buAutoNum type="arabicPeriod"/>
            </a:pPr>
            <a:r>
              <a:rPr lang="en-US" sz="2400" kern="0" dirty="0">
                <a:solidFill>
                  <a:srgbClr val="000000"/>
                </a:solidFill>
                <a:latin typeface="Arial"/>
              </a:rPr>
              <a:t>The Characterization of Engineering Powders</a:t>
            </a:r>
          </a:p>
          <a:p>
            <a:pPr marL="457200" lvl="0" indent="-457200" algn="l" fontAlgn="base">
              <a:spcAft>
                <a:spcPct val="0"/>
              </a:spcAft>
              <a:buClr>
                <a:srgbClr val="CC0000"/>
              </a:buClr>
              <a:buFont typeface="Wingdings" pitchFamily="2" charset="2"/>
              <a:buAutoNum type="arabicPeriod"/>
            </a:pPr>
            <a:r>
              <a:rPr lang="en-US" sz="2400" kern="0" dirty="0">
                <a:solidFill>
                  <a:srgbClr val="000000"/>
                </a:solidFill>
                <a:latin typeface="Arial"/>
              </a:rPr>
              <a:t>Production of Metallic Powders</a:t>
            </a:r>
          </a:p>
          <a:p>
            <a:pPr marL="457200" lvl="0" indent="-457200" algn="l" fontAlgn="base">
              <a:spcAft>
                <a:spcPct val="0"/>
              </a:spcAft>
              <a:buClr>
                <a:srgbClr val="CC0000"/>
              </a:buClr>
              <a:buFont typeface="Wingdings" pitchFamily="2" charset="2"/>
              <a:buAutoNum type="arabicPeriod"/>
            </a:pPr>
            <a:r>
              <a:rPr lang="en-US" sz="2400" kern="0" dirty="0">
                <a:solidFill>
                  <a:srgbClr val="000000"/>
                </a:solidFill>
                <a:latin typeface="Arial"/>
              </a:rPr>
              <a:t>Conventional Pressing and Sintering </a:t>
            </a:r>
          </a:p>
          <a:p>
            <a:pPr marL="457200" lvl="0" indent="-457200" algn="l" fontAlgn="base">
              <a:spcAft>
                <a:spcPct val="0"/>
              </a:spcAft>
              <a:buClr>
                <a:srgbClr val="CC0000"/>
              </a:buClr>
              <a:buFont typeface="Wingdings" pitchFamily="2" charset="2"/>
              <a:buAutoNum type="arabicPeriod"/>
            </a:pPr>
            <a:r>
              <a:rPr lang="en-US" sz="2400" kern="0" dirty="0">
                <a:solidFill>
                  <a:srgbClr val="000000"/>
                </a:solidFill>
                <a:latin typeface="Arial"/>
              </a:rPr>
              <a:t>Alternative Pressing and Sintering Techniques</a:t>
            </a:r>
          </a:p>
          <a:p>
            <a:pPr marL="457200" lvl="0" indent="-457200" algn="l" fontAlgn="base">
              <a:spcAft>
                <a:spcPct val="0"/>
              </a:spcAft>
              <a:buClr>
                <a:srgbClr val="CC0000"/>
              </a:buClr>
              <a:buFont typeface="Wingdings" pitchFamily="2" charset="2"/>
              <a:buAutoNum type="arabicPeriod"/>
            </a:pPr>
            <a:r>
              <a:rPr lang="en-US" sz="2400" kern="0" dirty="0">
                <a:solidFill>
                  <a:srgbClr val="000000"/>
                </a:solidFill>
                <a:latin typeface="Arial"/>
              </a:rPr>
              <a:t>Materials and Products for PM</a:t>
            </a:r>
          </a:p>
          <a:p>
            <a:pPr marL="457200" lvl="0" indent="-457200" algn="l" fontAlgn="base">
              <a:spcAft>
                <a:spcPct val="0"/>
              </a:spcAft>
              <a:buClr>
                <a:srgbClr val="CC0000"/>
              </a:buClr>
              <a:buFont typeface="Wingdings" pitchFamily="2" charset="2"/>
              <a:buAutoNum type="arabicPeriod"/>
            </a:pPr>
            <a:r>
              <a:rPr lang="en-US" sz="2400" kern="0" dirty="0">
                <a:solidFill>
                  <a:srgbClr val="000000"/>
                </a:solidFill>
                <a:latin typeface="Arial"/>
              </a:rPr>
              <a:t>Design Considerations in Powder Metallurgy </a:t>
            </a:r>
          </a:p>
        </p:txBody>
      </p:sp>
    </p:spTree>
    <p:extLst>
      <p:ext uri="{BB962C8B-B14F-4D97-AF65-F5344CB8AC3E}">
        <p14:creationId xmlns:p14="http://schemas.microsoft.com/office/powerpoint/2010/main" val="92747130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762000"/>
          </a:xfrm>
        </p:spPr>
        <p:txBody>
          <a:bodyPr>
            <a:normAutofit fontScale="90000"/>
          </a:bodyPr>
          <a:lstStyle/>
          <a:p>
            <a:r>
              <a:rPr lang="en-US" sz="3200" b="1" kern="0" dirty="0">
                <a:solidFill>
                  <a:srgbClr val="006699"/>
                </a:solidFill>
                <a:latin typeface="Times New Roman" pitchFamily="18" charset="0"/>
                <a:cs typeface="Times New Roman" pitchFamily="18" charset="0"/>
              </a:rPr>
              <a:t>POWDER METALLURGY</a:t>
            </a:r>
            <a:br>
              <a:rPr lang="en-US" sz="3200" b="1" kern="0" dirty="0">
                <a:solidFill>
                  <a:srgbClr val="006699"/>
                </a:solidFill>
                <a:latin typeface="Times New Roman" pitchFamily="18" charset="0"/>
                <a:cs typeface="Times New Roman" pitchFamily="18" charset="0"/>
              </a:rPr>
            </a:br>
            <a:r>
              <a:rPr lang="en-US" sz="3200" b="1" kern="0" dirty="0">
                <a:solidFill>
                  <a:srgbClr val="006699"/>
                </a:solidFill>
                <a:latin typeface="Times New Roman" pitchFamily="18" charset="0"/>
                <a:cs typeface="Times New Roman" pitchFamily="18" charset="0"/>
              </a:rPr>
              <a:t>Lecture (1)</a:t>
            </a:r>
            <a:endParaRPr lang="en-IN" b="1" dirty="0">
              <a:latin typeface="Times New Roman" pitchFamily="18" charset="0"/>
              <a:cs typeface="Times New Roman" pitchFamily="18" charset="0"/>
            </a:endParaRPr>
          </a:p>
        </p:txBody>
      </p:sp>
      <p:sp>
        <p:nvSpPr>
          <p:cNvPr id="3" name="Content Placeholder 2"/>
          <p:cNvSpPr>
            <a:spLocks noGrp="1"/>
          </p:cNvSpPr>
          <p:nvPr>
            <p:ph idx="1"/>
          </p:nvPr>
        </p:nvSpPr>
        <p:spPr>
          <a:xfrm>
            <a:off x="457200" y="1447800"/>
            <a:ext cx="8305800" cy="4800600"/>
          </a:xfrm>
        </p:spPr>
        <p:txBody>
          <a:bodyPr>
            <a:normAutofit fontScale="77500" lnSpcReduction="20000"/>
          </a:bodyPr>
          <a:lstStyle/>
          <a:p>
            <a:pPr marL="0" indent="0" algn="just">
              <a:buNone/>
            </a:pPr>
            <a:r>
              <a:rPr lang="en-IN" b="1" dirty="0">
                <a:solidFill>
                  <a:srgbClr val="FF0000"/>
                </a:solidFill>
                <a:latin typeface="Times New Roman" pitchFamily="18" charset="0"/>
                <a:cs typeface="Times New Roman" pitchFamily="18" charset="0"/>
              </a:rPr>
              <a:t>Powder metallurgy (PM) </a:t>
            </a:r>
            <a:r>
              <a:rPr lang="en-IN" dirty="0">
                <a:latin typeface="Times New Roman" pitchFamily="18" charset="0"/>
                <a:cs typeface="Times New Roman" pitchFamily="18" charset="0"/>
              </a:rPr>
              <a:t>is a metal processing technology</a:t>
            </a:r>
          </a:p>
          <a:p>
            <a:pPr marL="0" indent="0" algn="just">
              <a:buNone/>
            </a:pPr>
            <a:r>
              <a:rPr lang="en-IN" dirty="0">
                <a:latin typeface="Times New Roman" pitchFamily="18" charset="0"/>
                <a:cs typeface="Times New Roman" pitchFamily="18" charset="0"/>
              </a:rPr>
              <a:t>in which parts are produced from metallic powders.</a:t>
            </a:r>
          </a:p>
          <a:p>
            <a:pPr marL="0" indent="0" algn="just">
              <a:buNone/>
            </a:pPr>
            <a:r>
              <a:rPr lang="en-IN" dirty="0">
                <a:latin typeface="Times New Roman" pitchFamily="18" charset="0"/>
                <a:cs typeface="Times New Roman" pitchFamily="18" charset="0"/>
              </a:rPr>
              <a:t>In the usual </a:t>
            </a:r>
            <a:r>
              <a:rPr lang="en-IN" b="1" dirty="0">
                <a:solidFill>
                  <a:srgbClr val="FF0000"/>
                </a:solidFill>
                <a:latin typeface="Times New Roman" pitchFamily="18" charset="0"/>
                <a:cs typeface="Times New Roman" pitchFamily="18" charset="0"/>
              </a:rPr>
              <a:t>PM production sequence</a:t>
            </a:r>
            <a:r>
              <a:rPr lang="en-IN" dirty="0">
                <a:latin typeface="Times New Roman" pitchFamily="18" charset="0"/>
                <a:cs typeface="Times New Roman" pitchFamily="18" charset="0"/>
              </a:rPr>
              <a:t>, the powders </a:t>
            </a:r>
            <a:r>
              <a:rPr lang="en-IN" dirty="0" smtClean="0">
                <a:latin typeface="Times New Roman" pitchFamily="18" charset="0"/>
                <a:cs typeface="Times New Roman" pitchFamily="18" charset="0"/>
              </a:rPr>
              <a:t>are compressed </a:t>
            </a:r>
            <a:r>
              <a:rPr lang="en-IN" dirty="0">
                <a:latin typeface="Times New Roman" pitchFamily="18" charset="0"/>
                <a:cs typeface="Times New Roman" pitchFamily="18" charset="0"/>
              </a:rPr>
              <a:t>into the desired shape and then heated to cause</a:t>
            </a:r>
          </a:p>
          <a:p>
            <a:pPr marL="0" indent="0" algn="just">
              <a:buNone/>
            </a:pPr>
            <a:r>
              <a:rPr lang="en-IN" dirty="0">
                <a:latin typeface="Times New Roman" pitchFamily="18" charset="0"/>
                <a:cs typeface="Times New Roman" pitchFamily="18" charset="0"/>
              </a:rPr>
              <a:t>bonding of the particles into a hard, rigid mass. Compression,</a:t>
            </a:r>
          </a:p>
          <a:p>
            <a:pPr marL="0" indent="0" algn="just">
              <a:buNone/>
            </a:pPr>
            <a:r>
              <a:rPr lang="en-IN" dirty="0">
                <a:latin typeface="Times New Roman" pitchFamily="18" charset="0"/>
                <a:cs typeface="Times New Roman" pitchFamily="18" charset="0"/>
              </a:rPr>
              <a:t>called </a:t>
            </a:r>
            <a:r>
              <a:rPr lang="en-IN" b="1" dirty="0">
                <a:solidFill>
                  <a:srgbClr val="FF0000"/>
                </a:solidFill>
                <a:latin typeface="Times New Roman" pitchFamily="18" charset="0"/>
                <a:cs typeface="Times New Roman" pitchFamily="18" charset="0"/>
              </a:rPr>
              <a:t>pressing</a:t>
            </a:r>
            <a:r>
              <a:rPr lang="en-IN" dirty="0">
                <a:latin typeface="Times New Roman" pitchFamily="18" charset="0"/>
                <a:cs typeface="Times New Roman" pitchFamily="18" charset="0"/>
              </a:rPr>
              <a:t>, is accomplished in a press-type machine</a:t>
            </a:r>
          </a:p>
          <a:p>
            <a:pPr marL="0" indent="0" algn="just">
              <a:buNone/>
            </a:pPr>
            <a:r>
              <a:rPr lang="en-IN" dirty="0">
                <a:latin typeface="Times New Roman" pitchFamily="18" charset="0"/>
                <a:cs typeface="Times New Roman" pitchFamily="18" charset="0"/>
              </a:rPr>
              <a:t>using tools designed specifically for the part to be</a:t>
            </a:r>
          </a:p>
          <a:p>
            <a:pPr marL="0" indent="0" algn="just">
              <a:buNone/>
            </a:pPr>
            <a:r>
              <a:rPr lang="en-IN" dirty="0">
                <a:latin typeface="Times New Roman" pitchFamily="18" charset="0"/>
                <a:cs typeface="Times New Roman" pitchFamily="18" charset="0"/>
              </a:rPr>
              <a:t>manufactured. The tooling, which typically consists of a die</a:t>
            </a:r>
          </a:p>
          <a:p>
            <a:pPr marL="0" indent="0" algn="just">
              <a:buNone/>
            </a:pPr>
            <a:r>
              <a:rPr lang="en-IN" dirty="0">
                <a:latin typeface="Times New Roman" pitchFamily="18" charset="0"/>
                <a:cs typeface="Times New Roman" pitchFamily="18" charset="0"/>
              </a:rPr>
              <a:t>and one or more punches, can be expensive, and PM is</a:t>
            </a:r>
          </a:p>
          <a:p>
            <a:pPr marL="0" indent="0" algn="just">
              <a:buNone/>
            </a:pPr>
            <a:r>
              <a:rPr lang="en-IN" dirty="0">
                <a:latin typeface="Times New Roman" pitchFamily="18" charset="0"/>
                <a:cs typeface="Times New Roman" pitchFamily="18" charset="0"/>
              </a:rPr>
              <a:t>therefore most appropriate for medium and high production.</a:t>
            </a:r>
          </a:p>
          <a:p>
            <a:pPr marL="0" indent="0" algn="just">
              <a:buNone/>
            </a:pPr>
            <a:r>
              <a:rPr lang="en-IN" dirty="0">
                <a:latin typeface="Times New Roman" pitchFamily="18" charset="0"/>
                <a:cs typeface="Times New Roman" pitchFamily="18" charset="0"/>
              </a:rPr>
              <a:t>The heating treatment, called </a:t>
            </a:r>
            <a:r>
              <a:rPr lang="en-IN" b="1" dirty="0">
                <a:solidFill>
                  <a:srgbClr val="FF0000"/>
                </a:solidFill>
                <a:latin typeface="Times New Roman" pitchFamily="18" charset="0"/>
                <a:cs typeface="Times New Roman" pitchFamily="18" charset="0"/>
              </a:rPr>
              <a:t>sintering</a:t>
            </a:r>
            <a:r>
              <a:rPr lang="en-IN" dirty="0">
                <a:latin typeface="Times New Roman" pitchFamily="18" charset="0"/>
                <a:cs typeface="Times New Roman" pitchFamily="18" charset="0"/>
              </a:rPr>
              <a:t>, is performed</a:t>
            </a:r>
          </a:p>
          <a:p>
            <a:pPr marL="0" indent="0" algn="just">
              <a:buNone/>
            </a:pPr>
            <a:r>
              <a:rPr lang="en-IN" dirty="0">
                <a:latin typeface="Times New Roman" pitchFamily="18" charset="0"/>
                <a:cs typeface="Times New Roman" pitchFamily="18" charset="0"/>
              </a:rPr>
              <a:t>at a temperature below the melting point of the metal.</a:t>
            </a:r>
          </a:p>
        </p:txBody>
      </p:sp>
    </p:spTree>
    <p:extLst>
      <p:ext uri="{BB962C8B-B14F-4D97-AF65-F5344CB8AC3E}">
        <p14:creationId xmlns:p14="http://schemas.microsoft.com/office/powerpoint/2010/main" val="16281838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381000"/>
            <a:ext cx="8229600" cy="6172200"/>
          </a:xfrm>
        </p:spPr>
        <p:txBody>
          <a:bodyPr>
            <a:normAutofit/>
          </a:bodyPr>
          <a:lstStyle/>
          <a:p>
            <a:pPr marL="0" indent="0" algn="just">
              <a:buNone/>
            </a:pPr>
            <a:r>
              <a:rPr lang="en-US" sz="3600" b="1" dirty="0" smtClean="0">
                <a:latin typeface="Times New Roman"/>
                <a:ea typeface="Times New Roman"/>
              </a:rPr>
              <a:t>History of PM</a:t>
            </a:r>
            <a:endParaRPr lang="en-US" sz="3600" b="1" dirty="0">
              <a:latin typeface="Times New Roman"/>
              <a:ea typeface="Times New Roman"/>
            </a:endParaRPr>
          </a:p>
          <a:p>
            <a:pPr marL="0" indent="0" algn="just">
              <a:buNone/>
            </a:pPr>
            <a:r>
              <a:rPr lang="en-US" sz="2000" dirty="0" smtClean="0">
                <a:latin typeface="Times New Roman"/>
                <a:ea typeface="Times New Roman"/>
              </a:rPr>
              <a:t>From </a:t>
            </a:r>
            <a:r>
              <a:rPr lang="en-US" sz="2000" dirty="0">
                <a:latin typeface="Times New Roman"/>
                <a:ea typeface="Times New Roman"/>
              </a:rPr>
              <a:t>the historical point of view, powder metallurgy (PM) has been the world’s oldest kind of metallurgy, which has been proved by archaeological discoveries from different parts of the world. For example, powdered gold was used by Incas for jewelry making and iron powder was known to Egyptians as early as 3000 years B.C</a:t>
            </a:r>
            <a:r>
              <a:rPr lang="en-US" sz="2000" dirty="0" smtClean="0">
                <a:latin typeface="Times New Roman"/>
                <a:ea typeface="Times New Roman"/>
              </a:rPr>
              <a:t>.</a:t>
            </a:r>
          </a:p>
          <a:p>
            <a:pPr marL="0" indent="0" algn="just">
              <a:buNone/>
            </a:pPr>
            <a:r>
              <a:rPr lang="en-US" sz="2000" dirty="0">
                <a:latin typeface="Times New Roman"/>
                <a:ea typeface="Times New Roman"/>
              </a:rPr>
              <a:t>The manufacture of iron components was wide-spread around 800 – 600 B.C</a:t>
            </a:r>
            <a:r>
              <a:rPr lang="en-US" sz="2000" dirty="0" smtClean="0">
                <a:latin typeface="Times New Roman"/>
                <a:ea typeface="Times New Roman"/>
              </a:rPr>
              <a:t>.</a:t>
            </a:r>
          </a:p>
          <a:p>
            <a:pPr marL="0" indent="0" algn="just">
              <a:buNone/>
            </a:pPr>
            <a:endParaRPr lang="en-US" sz="2000" dirty="0" smtClean="0">
              <a:latin typeface="Times New Roman"/>
              <a:ea typeface="Times New Roman"/>
            </a:endParaRPr>
          </a:p>
          <a:p>
            <a:pPr marL="113030" marR="0" indent="448945" algn="just">
              <a:lnSpc>
                <a:spcPts val="1245"/>
              </a:lnSpc>
              <a:spcBef>
                <a:spcPts val="0"/>
              </a:spcBef>
              <a:spcAft>
                <a:spcPts val="0"/>
              </a:spcAft>
            </a:pPr>
            <a:r>
              <a:rPr lang="en-US" sz="2000" dirty="0">
                <a:latin typeface="Times New Roman"/>
                <a:ea typeface="Times New Roman"/>
              </a:rPr>
              <a:t>Powder metallurgy started to be used in a larger extent at the turn of </a:t>
            </a:r>
            <a:r>
              <a:rPr lang="en-US" sz="2000" dirty="0" smtClean="0">
                <a:latin typeface="Times New Roman"/>
                <a:ea typeface="Times New Roman"/>
              </a:rPr>
              <a:t>the</a:t>
            </a:r>
          </a:p>
          <a:p>
            <a:pPr marL="113030" marR="0" indent="448945" algn="just">
              <a:lnSpc>
                <a:spcPts val="1245"/>
              </a:lnSpc>
              <a:spcBef>
                <a:spcPts val="0"/>
              </a:spcBef>
              <a:spcAft>
                <a:spcPts val="0"/>
              </a:spcAft>
            </a:pPr>
            <a:endParaRPr lang="en-US" sz="2000" dirty="0">
              <a:latin typeface="Times New Roman"/>
              <a:ea typeface="Times New Roman"/>
            </a:endParaRPr>
          </a:p>
          <a:p>
            <a:pPr marL="113030" marR="0" indent="0" algn="just">
              <a:lnSpc>
                <a:spcPts val="1245"/>
              </a:lnSpc>
              <a:spcBef>
                <a:spcPts val="0"/>
              </a:spcBef>
              <a:spcAft>
                <a:spcPts val="0"/>
              </a:spcAft>
              <a:buNone/>
            </a:pPr>
            <a:r>
              <a:rPr lang="en-US" sz="2000" dirty="0" smtClean="0">
                <a:latin typeface="Times New Roman"/>
                <a:ea typeface="Times New Roman"/>
              </a:rPr>
              <a:t> </a:t>
            </a:r>
            <a:r>
              <a:rPr lang="en-US" sz="2000" dirty="0">
                <a:latin typeface="Times New Roman"/>
                <a:ea typeface="Times New Roman"/>
              </a:rPr>
              <a:t>19th and 20th  century,</a:t>
            </a:r>
          </a:p>
          <a:p>
            <a:pPr marL="82296" indent="0" algn="just">
              <a:buNone/>
            </a:pPr>
            <a:r>
              <a:rPr lang="en-US" sz="2000" dirty="0" smtClean="0">
                <a:latin typeface="Times New Roman"/>
                <a:ea typeface="Times New Roman"/>
              </a:rPr>
              <a:t>  namely </a:t>
            </a:r>
            <a:r>
              <a:rPr lang="en-US" sz="2000" dirty="0">
                <a:latin typeface="Times New Roman"/>
                <a:ea typeface="Times New Roman"/>
              </a:rPr>
              <a:t>for industrial making of metals with a high melting point temperature – tungsten (3422°C) and molybdenum (2623 °C), for which no suitable melting equipment existed</a:t>
            </a:r>
            <a:r>
              <a:rPr lang="en-US" sz="2000" dirty="0" smtClean="0">
                <a:latin typeface="Times New Roman"/>
                <a:ea typeface="Times New Roman"/>
              </a:rPr>
              <a:t>.</a:t>
            </a:r>
          </a:p>
          <a:p>
            <a:pPr algn="just"/>
            <a:r>
              <a:rPr lang="en-US" sz="2000" dirty="0" smtClean="0">
                <a:latin typeface="Times New Roman"/>
                <a:ea typeface="Times New Roman"/>
              </a:rPr>
              <a:t> </a:t>
            </a:r>
            <a:r>
              <a:rPr lang="en-US" sz="2000" dirty="0">
                <a:latin typeface="Times New Roman"/>
                <a:ea typeface="Times New Roman"/>
              </a:rPr>
              <a:t>Thomas Edison’s invention of the light bulb in October 1879 essentially contributed to the development of tungsten powder metallurgy  for  a  manufacture  of  filaments</a:t>
            </a:r>
            <a:r>
              <a:rPr lang="en-US" sz="2000" dirty="0" smtClean="0">
                <a:latin typeface="Times New Roman"/>
                <a:ea typeface="Times New Roman"/>
              </a:rPr>
              <a:t>.</a:t>
            </a:r>
            <a:endParaRPr lang="en-US" sz="2000" dirty="0" smtClean="0">
              <a:latin typeface="Times New Roman"/>
              <a:ea typeface="Times New Roman"/>
            </a:endParaRPr>
          </a:p>
        </p:txBody>
      </p:sp>
    </p:spTree>
    <p:extLst>
      <p:ext uri="{BB962C8B-B14F-4D97-AF65-F5344CB8AC3E}">
        <p14:creationId xmlns:p14="http://schemas.microsoft.com/office/powerpoint/2010/main" val="33767250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533400" y="152400"/>
            <a:ext cx="8229600" cy="6096000"/>
          </a:xfrm>
        </p:spPr>
        <p:txBody>
          <a:bodyPr>
            <a:normAutofit fontScale="85000" lnSpcReduction="20000"/>
          </a:bodyPr>
          <a:lstStyle/>
          <a:p>
            <a:pPr marL="113030" marR="96520" lvl="0" algn="just">
              <a:spcBef>
                <a:spcPts val="5"/>
              </a:spcBef>
              <a:buClr>
                <a:srgbClr val="3891A7"/>
              </a:buClr>
            </a:pPr>
            <a:r>
              <a:rPr lang="en-US" sz="2000" dirty="0">
                <a:solidFill>
                  <a:prstClr val="black"/>
                </a:solidFill>
                <a:latin typeface="Times New Roman"/>
                <a:ea typeface="Times New Roman"/>
              </a:rPr>
              <a:t> </a:t>
            </a:r>
            <a:r>
              <a:rPr lang="en-US" sz="2800" dirty="0" smtClean="0">
                <a:solidFill>
                  <a:prstClr val="black"/>
                </a:solidFill>
                <a:latin typeface="Times New Roman" pitchFamily="18" charset="0"/>
                <a:ea typeface="Times New Roman"/>
                <a:cs typeface="Times New Roman" pitchFamily="18" charset="0"/>
              </a:rPr>
              <a:t>The first filaments  </a:t>
            </a:r>
            <a:r>
              <a:rPr lang="en-US" sz="2800" dirty="0">
                <a:solidFill>
                  <a:prstClr val="black"/>
                </a:solidFill>
                <a:latin typeface="Times New Roman" pitchFamily="18" charset="0"/>
                <a:ea typeface="Times New Roman"/>
                <a:cs typeface="Times New Roman" pitchFamily="18" charset="0"/>
              </a:rPr>
              <a:t>for  electric  lamps  were  based </a:t>
            </a:r>
            <a:r>
              <a:rPr lang="en-US" sz="2800" dirty="0" smtClean="0">
                <a:solidFill>
                  <a:prstClr val="black"/>
                </a:solidFill>
                <a:latin typeface="Times New Roman" pitchFamily="18" charset="0"/>
                <a:ea typeface="Times New Roman"/>
                <a:cs typeface="Times New Roman" pitchFamily="18" charset="0"/>
              </a:rPr>
              <a:t>on</a:t>
            </a:r>
            <a:endParaRPr lang="en-US" sz="2800" dirty="0">
              <a:solidFill>
                <a:prstClr val="black"/>
              </a:solidFill>
              <a:latin typeface="Times New Roman" pitchFamily="18" charset="0"/>
              <a:ea typeface="Times New Roman"/>
              <a:cs typeface="Times New Roman" pitchFamily="18" charset="0"/>
            </a:endParaRPr>
          </a:p>
          <a:p>
            <a:pPr marL="82296" lvl="0" indent="0" algn="just">
              <a:buClr>
                <a:srgbClr val="3891A7"/>
              </a:buClr>
              <a:buNone/>
            </a:pPr>
            <a:r>
              <a:rPr lang="en-US" sz="2800" dirty="0">
                <a:solidFill>
                  <a:prstClr val="black"/>
                </a:solidFill>
                <a:latin typeface="Times New Roman" pitchFamily="18" charset="0"/>
                <a:ea typeface="Times New Roman"/>
                <a:cs typeface="Times New Roman" pitchFamily="18" charset="0"/>
              </a:rPr>
              <a:t> osmium, carbon and tantalum, however, they were very brittle. It was tungsten with its high melting point temperature and </a:t>
            </a:r>
            <a:r>
              <a:rPr lang="en-US" sz="2800" dirty="0" smtClean="0">
                <a:solidFill>
                  <a:prstClr val="black"/>
                </a:solidFill>
                <a:latin typeface="Times New Roman" pitchFamily="18" charset="0"/>
                <a:ea typeface="Times New Roman"/>
                <a:cs typeface="Times New Roman" pitchFamily="18" charset="0"/>
              </a:rPr>
              <a:t>favorable </a:t>
            </a:r>
            <a:r>
              <a:rPr lang="en-US" sz="2800" dirty="0">
                <a:solidFill>
                  <a:prstClr val="black"/>
                </a:solidFill>
                <a:latin typeface="Times New Roman" pitchFamily="18" charset="0"/>
                <a:ea typeface="Times New Roman"/>
                <a:cs typeface="Times New Roman" pitchFamily="18" charset="0"/>
              </a:rPr>
              <a:t>electrical properties which appeared the most suitable material for the manufacture of the filaments.</a:t>
            </a:r>
            <a:endParaRPr lang="en-US" sz="2800" dirty="0" smtClean="0">
              <a:latin typeface="Times New Roman" pitchFamily="18" charset="0"/>
              <a:cs typeface="Times New Roman" pitchFamily="18" charset="0"/>
            </a:endParaRPr>
          </a:p>
          <a:p>
            <a:pPr marL="457200" indent="-457200" algn="just"/>
            <a:r>
              <a:rPr lang="en-US" sz="2800" dirty="0" smtClean="0">
                <a:latin typeface="Times New Roman" pitchFamily="18" charset="0"/>
                <a:cs typeface="Times New Roman" pitchFamily="18" charset="0"/>
              </a:rPr>
              <a:t>In </a:t>
            </a:r>
            <a:r>
              <a:rPr lang="en-US" sz="2800" dirty="0">
                <a:latin typeface="Times New Roman" pitchFamily="18" charset="0"/>
                <a:cs typeface="Times New Roman" pitchFamily="18" charset="0"/>
              </a:rPr>
              <a:t>the early 20th century the first sintered metal-carbon based compounds started to be produced  commercially,  featuring  high  electrical  conductivity  of  copper  (or  silver)  and </a:t>
            </a:r>
            <a:r>
              <a:rPr lang="en-US" sz="2800" dirty="0" smtClean="0">
                <a:latin typeface="Times New Roman" pitchFamily="18" charset="0"/>
                <a:cs typeface="Times New Roman" pitchFamily="18" charset="0"/>
              </a:rPr>
              <a:t>excellent lubricating </a:t>
            </a:r>
            <a:r>
              <a:rPr lang="en-US" sz="2800" dirty="0">
                <a:latin typeface="Times New Roman" pitchFamily="18" charset="0"/>
                <a:cs typeface="Times New Roman" pitchFamily="18" charset="0"/>
              </a:rPr>
              <a:t>properties of graphite. </a:t>
            </a:r>
            <a:endParaRPr lang="en-US" sz="2800" dirty="0" smtClean="0">
              <a:latin typeface="Times New Roman" pitchFamily="18" charset="0"/>
              <a:cs typeface="Times New Roman" pitchFamily="18" charset="0"/>
            </a:endParaRPr>
          </a:p>
          <a:p>
            <a:pPr marL="457200" indent="-457200" algn="just"/>
            <a:r>
              <a:rPr lang="en-US" sz="2800" dirty="0">
                <a:latin typeface="Times New Roman" pitchFamily="18" charset="0"/>
                <a:ea typeface="Times New Roman"/>
                <a:cs typeface="Times New Roman" pitchFamily="18" charset="0"/>
              </a:rPr>
              <a:t>Since 1920, further composite materials started to be developed known under the name “</a:t>
            </a:r>
            <a:r>
              <a:rPr lang="en-US" sz="2800" dirty="0" err="1">
                <a:latin typeface="Times New Roman" pitchFamily="18" charset="0"/>
                <a:ea typeface="Times New Roman"/>
                <a:cs typeface="Times New Roman" pitchFamily="18" charset="0"/>
              </a:rPr>
              <a:t>hardmetals</a:t>
            </a:r>
            <a:r>
              <a:rPr lang="en-US" sz="2800" dirty="0">
                <a:latin typeface="Times New Roman" pitchFamily="18" charset="0"/>
                <a:ea typeface="Times New Roman"/>
                <a:cs typeface="Times New Roman" pitchFamily="18" charset="0"/>
              </a:rPr>
              <a:t> or cemented (sintered) carbides”. Their main application has been a manufacture of high wear resistant tools</a:t>
            </a:r>
            <a:r>
              <a:rPr lang="en-US" sz="2800" dirty="0" smtClean="0">
                <a:latin typeface="Times New Roman" pitchFamily="18" charset="0"/>
                <a:ea typeface="Times New Roman"/>
                <a:cs typeface="Times New Roman" pitchFamily="18" charset="0"/>
              </a:rPr>
              <a:t>.</a:t>
            </a:r>
          </a:p>
          <a:p>
            <a:pPr marL="457200" indent="-457200" algn="just"/>
            <a:r>
              <a:rPr lang="en-US" sz="2800" dirty="0">
                <a:latin typeface="Times New Roman" pitchFamily="18" charset="0"/>
                <a:ea typeface="Times New Roman"/>
                <a:cs typeface="Times New Roman" pitchFamily="18" charset="0"/>
              </a:rPr>
              <a:t>After the World War II, the attention started to be paid to bearings and friction materials based on iron and bronze, usually containing nonmetallic additions. These are metal-oxide based composites, the so-called </a:t>
            </a:r>
            <a:r>
              <a:rPr lang="en-US" sz="2800" dirty="0" err="1">
                <a:latin typeface="Times New Roman" pitchFamily="18" charset="0"/>
                <a:ea typeface="Times New Roman"/>
                <a:cs typeface="Times New Roman" pitchFamily="18" charset="0"/>
              </a:rPr>
              <a:t>cermets</a:t>
            </a:r>
            <a:r>
              <a:rPr lang="en-US" sz="2800" dirty="0">
                <a:latin typeface="Times New Roman" pitchFamily="18" charset="0"/>
                <a:ea typeface="Times New Roman"/>
                <a:cs typeface="Times New Roman" pitchFamily="18" charset="0"/>
              </a:rPr>
              <a:t>, used for special high- temperature purposes.</a:t>
            </a:r>
            <a:endParaRPr lang="en-US" sz="2800" dirty="0">
              <a:latin typeface="Times New Roman" pitchFamily="18" charset="0"/>
              <a:cs typeface="Times New Roman" pitchFamily="18" charset="0"/>
            </a:endParaRPr>
          </a:p>
        </p:txBody>
      </p:sp>
    </p:spTree>
    <p:extLst>
      <p:ext uri="{BB962C8B-B14F-4D97-AF65-F5344CB8AC3E}">
        <p14:creationId xmlns:p14="http://schemas.microsoft.com/office/powerpoint/2010/main" val="2353226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Autofit/>
          </a:bodyPr>
          <a:lstStyle/>
          <a:p>
            <a:r>
              <a:rPr lang="en-IN" sz="2800" b="1" dirty="0">
                <a:solidFill>
                  <a:schemeClr val="tx2"/>
                </a:solidFill>
                <a:latin typeface="Times New Roman" pitchFamily="18" charset="0"/>
                <a:cs typeface="Times New Roman" pitchFamily="18" charset="0"/>
              </a:rPr>
              <a:t>Considerations that make powder metallurgy an </a:t>
            </a:r>
            <a:r>
              <a:rPr lang="en-IN" sz="2800" b="1" dirty="0" smtClean="0">
                <a:solidFill>
                  <a:schemeClr val="tx2"/>
                </a:solidFill>
                <a:latin typeface="Times New Roman" pitchFamily="18" charset="0"/>
                <a:cs typeface="Times New Roman" pitchFamily="18" charset="0"/>
              </a:rPr>
              <a:t>important commercial </a:t>
            </a:r>
            <a:r>
              <a:rPr lang="en-IN" sz="2800" b="1" dirty="0">
                <a:solidFill>
                  <a:schemeClr val="tx2"/>
                </a:solidFill>
                <a:latin typeface="Times New Roman" pitchFamily="18" charset="0"/>
                <a:cs typeface="Times New Roman" pitchFamily="18" charset="0"/>
              </a:rPr>
              <a:t>technology</a:t>
            </a:r>
          </a:p>
        </p:txBody>
      </p:sp>
      <p:sp>
        <p:nvSpPr>
          <p:cNvPr id="3" name="Content Placeholder 2"/>
          <p:cNvSpPr>
            <a:spLocks noGrp="1"/>
          </p:cNvSpPr>
          <p:nvPr>
            <p:ph idx="1"/>
          </p:nvPr>
        </p:nvSpPr>
        <p:spPr>
          <a:xfrm>
            <a:off x="304800" y="1219200"/>
            <a:ext cx="8458200" cy="5334000"/>
          </a:xfrm>
        </p:spPr>
        <p:txBody>
          <a:bodyPr>
            <a:normAutofit/>
          </a:bodyPr>
          <a:lstStyle/>
          <a:p>
            <a:pPr algn="just">
              <a:buFont typeface="Wingdings" pitchFamily="2" charset="2"/>
              <a:buChar char="v"/>
            </a:pPr>
            <a:r>
              <a:rPr lang="en-IN" sz="1800" dirty="0">
                <a:latin typeface="Times New Roman" pitchFamily="18" charset="0"/>
                <a:cs typeface="Times New Roman" pitchFamily="18" charset="0"/>
              </a:rPr>
              <a:t>PM parts can be mass produced to net shape or near net shape, eliminating </a:t>
            </a:r>
            <a:r>
              <a:rPr lang="en-IN" sz="1800" dirty="0" smtClean="0">
                <a:latin typeface="Times New Roman" pitchFamily="18" charset="0"/>
                <a:cs typeface="Times New Roman" pitchFamily="18" charset="0"/>
              </a:rPr>
              <a:t>or reducing </a:t>
            </a:r>
            <a:r>
              <a:rPr lang="en-IN" sz="1800" dirty="0">
                <a:latin typeface="Times New Roman" pitchFamily="18" charset="0"/>
                <a:cs typeface="Times New Roman" pitchFamily="18" charset="0"/>
              </a:rPr>
              <a:t>the need for subsequent processing.</a:t>
            </a:r>
          </a:p>
          <a:p>
            <a:pPr algn="just">
              <a:buFont typeface="Wingdings" pitchFamily="2" charset="2"/>
              <a:buChar char="v"/>
            </a:pPr>
            <a:r>
              <a:rPr lang="en-IN" sz="1800" dirty="0">
                <a:latin typeface="Times New Roman" pitchFamily="18" charset="0"/>
                <a:cs typeface="Times New Roman" pitchFamily="18" charset="0"/>
              </a:rPr>
              <a:t> The PM process itself involves very little waste of material; about 97% of </a:t>
            </a:r>
            <a:r>
              <a:rPr lang="en-IN" sz="1800" dirty="0" smtClean="0">
                <a:latin typeface="Times New Roman" pitchFamily="18" charset="0"/>
                <a:cs typeface="Times New Roman" pitchFamily="18" charset="0"/>
              </a:rPr>
              <a:t>the starting </a:t>
            </a:r>
            <a:r>
              <a:rPr lang="en-IN" sz="1800" dirty="0">
                <a:latin typeface="Times New Roman" pitchFamily="18" charset="0"/>
                <a:cs typeface="Times New Roman" pitchFamily="18" charset="0"/>
              </a:rPr>
              <a:t>powders are converted to product. This compares </a:t>
            </a:r>
            <a:r>
              <a:rPr lang="en-IN" sz="1800" dirty="0" err="1">
                <a:latin typeface="Times New Roman" pitchFamily="18" charset="0"/>
                <a:cs typeface="Times New Roman" pitchFamily="18" charset="0"/>
              </a:rPr>
              <a:t>favorably</a:t>
            </a:r>
            <a:r>
              <a:rPr lang="en-IN" sz="1800" dirty="0">
                <a:latin typeface="Times New Roman" pitchFamily="18" charset="0"/>
                <a:cs typeface="Times New Roman" pitchFamily="18" charset="0"/>
              </a:rPr>
              <a:t> with casting</a:t>
            </a:r>
          </a:p>
          <a:p>
            <a:pPr algn="just">
              <a:buFont typeface="Wingdings" pitchFamily="2" charset="2"/>
              <a:buChar char="v"/>
            </a:pPr>
            <a:r>
              <a:rPr lang="en-IN" sz="1800" dirty="0">
                <a:latin typeface="Times New Roman" pitchFamily="18" charset="0"/>
                <a:cs typeface="Times New Roman" pitchFamily="18" charset="0"/>
              </a:rPr>
              <a:t>processes in which </a:t>
            </a:r>
            <a:r>
              <a:rPr lang="en-IN" sz="1800" dirty="0" err="1">
                <a:latin typeface="Times New Roman" pitchFamily="18" charset="0"/>
                <a:cs typeface="Times New Roman" pitchFamily="18" charset="0"/>
              </a:rPr>
              <a:t>sprues</a:t>
            </a:r>
            <a:r>
              <a:rPr lang="en-IN" sz="1800" dirty="0">
                <a:latin typeface="Times New Roman" pitchFamily="18" charset="0"/>
                <a:cs typeface="Times New Roman" pitchFamily="18" charset="0"/>
              </a:rPr>
              <a:t>, runners, and risers are wasted material in the </a:t>
            </a:r>
            <a:r>
              <a:rPr lang="en-IN" sz="1800" dirty="0" smtClean="0">
                <a:latin typeface="Times New Roman" pitchFamily="18" charset="0"/>
                <a:cs typeface="Times New Roman" pitchFamily="18" charset="0"/>
              </a:rPr>
              <a:t>production cycle</a:t>
            </a:r>
            <a:r>
              <a:rPr lang="en-IN" sz="1800" dirty="0">
                <a:latin typeface="Times New Roman" pitchFamily="18" charset="0"/>
                <a:cs typeface="Times New Roman" pitchFamily="18" charset="0"/>
              </a:rPr>
              <a:t>.</a:t>
            </a:r>
          </a:p>
          <a:p>
            <a:pPr algn="just">
              <a:buFont typeface="Wingdings" pitchFamily="2" charset="2"/>
              <a:buChar char="v"/>
            </a:pPr>
            <a:r>
              <a:rPr lang="en-IN" sz="1800" dirty="0">
                <a:latin typeface="Times New Roman" pitchFamily="18" charset="0"/>
                <a:cs typeface="Times New Roman" pitchFamily="18" charset="0"/>
              </a:rPr>
              <a:t> Owing to the nature of the starting material in PM, parts having a specified level </a:t>
            </a:r>
            <a:r>
              <a:rPr lang="en-IN" sz="1800" dirty="0" smtClean="0">
                <a:latin typeface="Times New Roman" pitchFamily="18" charset="0"/>
                <a:cs typeface="Times New Roman" pitchFamily="18" charset="0"/>
              </a:rPr>
              <a:t>of porosity </a:t>
            </a:r>
            <a:r>
              <a:rPr lang="en-IN" sz="1800" dirty="0">
                <a:latin typeface="Times New Roman" pitchFamily="18" charset="0"/>
                <a:cs typeface="Times New Roman" pitchFamily="18" charset="0"/>
              </a:rPr>
              <a:t>can be made. This feature lends itself to the production of porous metal </a:t>
            </a:r>
            <a:r>
              <a:rPr lang="en-IN" sz="1800" dirty="0" smtClean="0">
                <a:latin typeface="Times New Roman" pitchFamily="18" charset="0"/>
                <a:cs typeface="Times New Roman" pitchFamily="18" charset="0"/>
              </a:rPr>
              <a:t>parts such </a:t>
            </a:r>
            <a:r>
              <a:rPr lang="en-IN" sz="1800" dirty="0">
                <a:latin typeface="Times New Roman" pitchFamily="18" charset="0"/>
                <a:cs typeface="Times New Roman" pitchFamily="18" charset="0"/>
              </a:rPr>
              <a:t>as filters and oil-impregnated bearings and gears.</a:t>
            </a:r>
          </a:p>
          <a:p>
            <a:pPr algn="just">
              <a:buFont typeface="Wingdings" pitchFamily="2" charset="2"/>
              <a:buChar char="v"/>
            </a:pPr>
            <a:r>
              <a:rPr lang="en-IN" sz="1800" dirty="0">
                <a:latin typeface="Times New Roman" pitchFamily="18" charset="0"/>
                <a:cs typeface="Times New Roman" pitchFamily="18" charset="0"/>
              </a:rPr>
              <a:t> Certain metals that are difficult to fabricate by other methods can be shaped </a:t>
            </a:r>
            <a:r>
              <a:rPr lang="en-IN" sz="1800" dirty="0" smtClean="0">
                <a:latin typeface="Times New Roman" pitchFamily="18" charset="0"/>
                <a:cs typeface="Times New Roman" pitchFamily="18" charset="0"/>
              </a:rPr>
              <a:t>by powder </a:t>
            </a:r>
            <a:r>
              <a:rPr lang="en-IN" sz="1800" dirty="0">
                <a:latin typeface="Times New Roman" pitchFamily="18" charset="0"/>
                <a:cs typeface="Times New Roman" pitchFamily="18" charset="0"/>
              </a:rPr>
              <a:t>metallurgy. Tungsten is an example; tungsten filaments used in </a:t>
            </a:r>
            <a:r>
              <a:rPr lang="en-IN" sz="1800" dirty="0" smtClean="0">
                <a:latin typeface="Times New Roman" pitchFamily="18" charset="0"/>
                <a:cs typeface="Times New Roman" pitchFamily="18" charset="0"/>
              </a:rPr>
              <a:t>incandescent lamp </a:t>
            </a:r>
            <a:r>
              <a:rPr lang="en-IN" sz="1800" dirty="0">
                <a:latin typeface="Times New Roman" pitchFamily="18" charset="0"/>
                <a:cs typeface="Times New Roman" pitchFamily="18" charset="0"/>
              </a:rPr>
              <a:t>bulbs are made using PM technology.</a:t>
            </a:r>
          </a:p>
          <a:p>
            <a:pPr algn="just">
              <a:buFont typeface="Wingdings" pitchFamily="2" charset="2"/>
              <a:buChar char="v"/>
            </a:pPr>
            <a:r>
              <a:rPr lang="en-IN" sz="1800" dirty="0">
                <a:latin typeface="Times New Roman" pitchFamily="18" charset="0"/>
                <a:cs typeface="Times New Roman" pitchFamily="18" charset="0"/>
              </a:rPr>
              <a:t> Certain metal alloy combinations and </a:t>
            </a:r>
            <a:r>
              <a:rPr lang="en-IN" sz="1800" dirty="0" err="1">
                <a:latin typeface="Times New Roman" pitchFamily="18" charset="0"/>
                <a:cs typeface="Times New Roman" pitchFamily="18" charset="0"/>
              </a:rPr>
              <a:t>cermets</a:t>
            </a:r>
            <a:r>
              <a:rPr lang="en-IN" sz="1800" dirty="0">
                <a:latin typeface="Times New Roman" pitchFamily="18" charset="0"/>
                <a:cs typeface="Times New Roman" pitchFamily="18" charset="0"/>
              </a:rPr>
              <a:t> can be formed by PM that cannot </a:t>
            </a:r>
            <a:r>
              <a:rPr lang="en-IN" sz="1800" dirty="0" smtClean="0">
                <a:latin typeface="Times New Roman" pitchFamily="18" charset="0"/>
                <a:cs typeface="Times New Roman" pitchFamily="18" charset="0"/>
              </a:rPr>
              <a:t>be produced </a:t>
            </a:r>
            <a:r>
              <a:rPr lang="en-IN" sz="1800" dirty="0">
                <a:latin typeface="Times New Roman" pitchFamily="18" charset="0"/>
                <a:cs typeface="Times New Roman" pitchFamily="18" charset="0"/>
              </a:rPr>
              <a:t>by other methods.</a:t>
            </a:r>
          </a:p>
          <a:p>
            <a:pPr algn="just">
              <a:buFont typeface="Wingdings" pitchFamily="2" charset="2"/>
              <a:buChar char="v"/>
            </a:pPr>
            <a:r>
              <a:rPr lang="en-IN" sz="1800" dirty="0">
                <a:latin typeface="Times New Roman" pitchFamily="18" charset="0"/>
                <a:cs typeface="Times New Roman" pitchFamily="18" charset="0"/>
              </a:rPr>
              <a:t> PM compares </a:t>
            </a:r>
            <a:r>
              <a:rPr lang="en-IN" sz="1800" dirty="0" err="1">
                <a:latin typeface="Times New Roman" pitchFamily="18" charset="0"/>
                <a:cs typeface="Times New Roman" pitchFamily="18" charset="0"/>
              </a:rPr>
              <a:t>favorably</a:t>
            </a:r>
            <a:r>
              <a:rPr lang="en-IN" sz="1800" dirty="0">
                <a:latin typeface="Times New Roman" pitchFamily="18" charset="0"/>
                <a:cs typeface="Times New Roman" pitchFamily="18" charset="0"/>
              </a:rPr>
              <a:t> with most casting processes in terms of dimensional </a:t>
            </a:r>
            <a:r>
              <a:rPr lang="en-IN" sz="1800" dirty="0" smtClean="0">
                <a:latin typeface="Times New Roman" pitchFamily="18" charset="0"/>
                <a:cs typeface="Times New Roman" pitchFamily="18" charset="0"/>
              </a:rPr>
              <a:t>control of </a:t>
            </a:r>
            <a:r>
              <a:rPr lang="en-IN" sz="1800" dirty="0">
                <a:latin typeface="Times New Roman" pitchFamily="18" charset="0"/>
                <a:cs typeface="Times New Roman" pitchFamily="18" charset="0"/>
              </a:rPr>
              <a:t>the product. Tolerances of 0.13 mm (0.005 in) are held routinely.</a:t>
            </a:r>
          </a:p>
          <a:p>
            <a:pPr algn="just">
              <a:buFont typeface="Wingdings" pitchFamily="2" charset="2"/>
              <a:buChar char="v"/>
            </a:pPr>
            <a:r>
              <a:rPr lang="en-IN" sz="1800" dirty="0">
                <a:latin typeface="Times New Roman" pitchFamily="18" charset="0"/>
                <a:cs typeface="Times New Roman" pitchFamily="18" charset="0"/>
              </a:rPr>
              <a:t> PM production methods can be automated for economical production.</a:t>
            </a:r>
          </a:p>
        </p:txBody>
      </p:sp>
    </p:spTree>
    <p:extLst>
      <p:ext uri="{BB962C8B-B14F-4D97-AF65-F5344CB8AC3E}">
        <p14:creationId xmlns:p14="http://schemas.microsoft.com/office/powerpoint/2010/main" val="27492974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990600"/>
          </a:xfrm>
        </p:spPr>
        <p:txBody>
          <a:bodyPr>
            <a:normAutofit/>
          </a:bodyPr>
          <a:lstStyle/>
          <a:p>
            <a:r>
              <a:rPr lang="en-IN" sz="3200" b="1" dirty="0" smtClean="0">
                <a:solidFill>
                  <a:schemeClr val="tx2"/>
                </a:solidFill>
                <a:latin typeface="Times New Roman" pitchFamily="18" charset="0"/>
                <a:cs typeface="Times New Roman" pitchFamily="18" charset="0"/>
              </a:rPr>
              <a:t>Disadvantages </a:t>
            </a:r>
            <a:r>
              <a:rPr lang="en-IN" sz="3200" b="1" dirty="0">
                <a:solidFill>
                  <a:schemeClr val="tx2"/>
                </a:solidFill>
                <a:latin typeface="Times New Roman" pitchFamily="18" charset="0"/>
                <a:cs typeface="Times New Roman" pitchFamily="18" charset="0"/>
              </a:rPr>
              <a:t>associated with PM processing</a:t>
            </a:r>
          </a:p>
        </p:txBody>
      </p:sp>
      <p:sp>
        <p:nvSpPr>
          <p:cNvPr id="3" name="Content Placeholder 2"/>
          <p:cNvSpPr>
            <a:spLocks noGrp="1"/>
          </p:cNvSpPr>
          <p:nvPr>
            <p:ph idx="1"/>
          </p:nvPr>
        </p:nvSpPr>
        <p:spPr>
          <a:xfrm>
            <a:off x="457200" y="1447800"/>
            <a:ext cx="8229600" cy="4678363"/>
          </a:xfrm>
        </p:spPr>
        <p:txBody>
          <a:bodyPr>
            <a:normAutofit/>
          </a:bodyPr>
          <a:lstStyle/>
          <a:p>
            <a:pPr algn="just"/>
            <a:r>
              <a:rPr lang="en-IN" sz="2400" dirty="0" smtClean="0">
                <a:latin typeface="Times New Roman" pitchFamily="18" charset="0"/>
                <a:cs typeface="Times New Roman" pitchFamily="18" charset="0"/>
              </a:rPr>
              <a:t>tooling </a:t>
            </a:r>
            <a:r>
              <a:rPr lang="en-IN" sz="2400" dirty="0">
                <a:latin typeface="Times New Roman" pitchFamily="18" charset="0"/>
                <a:cs typeface="Times New Roman" pitchFamily="18" charset="0"/>
              </a:rPr>
              <a:t>and equipment costs are </a:t>
            </a:r>
            <a:r>
              <a:rPr lang="en-IN" sz="2400" dirty="0" smtClean="0">
                <a:latin typeface="Times New Roman" pitchFamily="18" charset="0"/>
                <a:cs typeface="Times New Roman" pitchFamily="18" charset="0"/>
              </a:rPr>
              <a:t>high. </a:t>
            </a:r>
          </a:p>
          <a:p>
            <a:pPr algn="just"/>
            <a:r>
              <a:rPr lang="en-IN" sz="2400" dirty="0" smtClean="0">
                <a:latin typeface="Times New Roman" pitchFamily="18" charset="0"/>
                <a:cs typeface="Times New Roman" pitchFamily="18" charset="0"/>
              </a:rPr>
              <a:t>metallic </a:t>
            </a:r>
            <a:r>
              <a:rPr lang="en-IN" sz="2400" dirty="0">
                <a:latin typeface="Times New Roman" pitchFamily="18" charset="0"/>
                <a:cs typeface="Times New Roman" pitchFamily="18" charset="0"/>
              </a:rPr>
              <a:t>powders </a:t>
            </a:r>
            <a:r>
              <a:rPr lang="en-IN" sz="2400" dirty="0" smtClean="0">
                <a:latin typeface="Times New Roman" pitchFamily="18" charset="0"/>
                <a:cs typeface="Times New Roman" pitchFamily="18" charset="0"/>
              </a:rPr>
              <a:t>are expensive.</a:t>
            </a:r>
          </a:p>
          <a:p>
            <a:pPr algn="just"/>
            <a:r>
              <a:rPr lang="en-IN" sz="2400" dirty="0" smtClean="0">
                <a:latin typeface="Times New Roman" pitchFamily="18" charset="0"/>
                <a:cs typeface="Times New Roman" pitchFamily="18" charset="0"/>
              </a:rPr>
              <a:t>there </a:t>
            </a:r>
            <a:r>
              <a:rPr lang="en-IN" sz="2400" dirty="0">
                <a:latin typeface="Times New Roman" pitchFamily="18" charset="0"/>
                <a:cs typeface="Times New Roman" pitchFamily="18" charset="0"/>
              </a:rPr>
              <a:t>are difficulties with storing and handling metal powders (such </a:t>
            </a:r>
            <a:r>
              <a:rPr lang="en-IN" sz="2400" dirty="0" smtClean="0">
                <a:latin typeface="Times New Roman" pitchFamily="18" charset="0"/>
                <a:cs typeface="Times New Roman" pitchFamily="18" charset="0"/>
              </a:rPr>
              <a:t>as degradation </a:t>
            </a:r>
            <a:r>
              <a:rPr lang="en-IN" sz="2400" dirty="0">
                <a:latin typeface="Times New Roman" pitchFamily="18" charset="0"/>
                <a:cs typeface="Times New Roman" pitchFamily="18" charset="0"/>
              </a:rPr>
              <a:t>of the metal over time, and fire hazards with particular metals). </a:t>
            </a:r>
            <a:endParaRPr lang="en-IN" sz="2400" dirty="0" smtClean="0">
              <a:latin typeface="Times New Roman" pitchFamily="18" charset="0"/>
              <a:cs typeface="Times New Roman" pitchFamily="18" charset="0"/>
            </a:endParaRPr>
          </a:p>
          <a:p>
            <a:pPr algn="just"/>
            <a:r>
              <a:rPr lang="en-IN" sz="2400" dirty="0" smtClean="0">
                <a:latin typeface="Times New Roman" pitchFamily="18" charset="0"/>
                <a:cs typeface="Times New Roman" pitchFamily="18" charset="0"/>
              </a:rPr>
              <a:t>there </a:t>
            </a:r>
            <a:r>
              <a:rPr lang="en-IN" sz="2400" dirty="0">
                <a:latin typeface="Times New Roman" pitchFamily="18" charset="0"/>
                <a:cs typeface="Times New Roman" pitchFamily="18" charset="0"/>
              </a:rPr>
              <a:t>are limitations on part geometry because metal powders do not readily </a:t>
            </a:r>
            <a:r>
              <a:rPr lang="en-IN" sz="2400" dirty="0" smtClean="0">
                <a:latin typeface="Times New Roman" pitchFamily="18" charset="0"/>
                <a:cs typeface="Times New Roman" pitchFamily="18" charset="0"/>
              </a:rPr>
              <a:t>flow laterally </a:t>
            </a:r>
            <a:r>
              <a:rPr lang="en-IN" sz="2400" dirty="0">
                <a:latin typeface="Times New Roman" pitchFamily="18" charset="0"/>
                <a:cs typeface="Times New Roman" pitchFamily="18" charset="0"/>
              </a:rPr>
              <a:t>in the die during pressing, and allowances must be provided for ejection of </a:t>
            </a:r>
            <a:r>
              <a:rPr lang="en-IN" sz="2400" dirty="0" smtClean="0">
                <a:latin typeface="Times New Roman" pitchFamily="18" charset="0"/>
                <a:cs typeface="Times New Roman" pitchFamily="18" charset="0"/>
              </a:rPr>
              <a:t>the part </a:t>
            </a:r>
            <a:r>
              <a:rPr lang="en-IN" sz="2400" dirty="0">
                <a:latin typeface="Times New Roman" pitchFamily="18" charset="0"/>
                <a:cs typeface="Times New Roman" pitchFamily="18" charset="0"/>
              </a:rPr>
              <a:t>from the die after pressing. </a:t>
            </a:r>
            <a:endParaRPr lang="en-IN" sz="2400" dirty="0" smtClean="0">
              <a:latin typeface="Times New Roman" pitchFamily="18" charset="0"/>
              <a:cs typeface="Times New Roman" pitchFamily="18" charset="0"/>
            </a:endParaRPr>
          </a:p>
          <a:p>
            <a:pPr algn="just"/>
            <a:r>
              <a:rPr lang="en-IN" sz="2400" dirty="0" smtClean="0">
                <a:latin typeface="Times New Roman" pitchFamily="18" charset="0"/>
                <a:cs typeface="Times New Roman" pitchFamily="18" charset="0"/>
              </a:rPr>
              <a:t>variations </a:t>
            </a:r>
            <a:r>
              <a:rPr lang="en-IN" sz="2400" dirty="0">
                <a:latin typeface="Times New Roman" pitchFamily="18" charset="0"/>
                <a:cs typeface="Times New Roman" pitchFamily="18" charset="0"/>
              </a:rPr>
              <a:t>in material density </a:t>
            </a:r>
            <a:r>
              <a:rPr lang="en-IN" sz="2400" dirty="0" smtClean="0">
                <a:latin typeface="Times New Roman" pitchFamily="18" charset="0"/>
                <a:cs typeface="Times New Roman" pitchFamily="18" charset="0"/>
              </a:rPr>
              <a:t>throughout the </a:t>
            </a:r>
            <a:r>
              <a:rPr lang="en-IN" sz="2400" dirty="0">
                <a:latin typeface="Times New Roman" pitchFamily="18" charset="0"/>
                <a:cs typeface="Times New Roman" pitchFamily="18" charset="0"/>
              </a:rPr>
              <a:t>part may be a problem in PM, especially for complex part geometries.</a:t>
            </a:r>
          </a:p>
        </p:txBody>
      </p:sp>
    </p:spTree>
    <p:extLst>
      <p:ext uri="{BB962C8B-B14F-4D97-AF65-F5344CB8AC3E}">
        <p14:creationId xmlns:p14="http://schemas.microsoft.com/office/powerpoint/2010/main" val="276566106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143000"/>
          </a:xfrm>
        </p:spPr>
        <p:txBody>
          <a:bodyPr>
            <a:normAutofit/>
          </a:bodyPr>
          <a:lstStyle/>
          <a:p>
            <a:r>
              <a:rPr lang="en-US" sz="3600" b="1" kern="0" dirty="0">
                <a:solidFill>
                  <a:srgbClr val="006699"/>
                </a:solidFill>
                <a:latin typeface="Times New Roman" pitchFamily="18" charset="0"/>
                <a:cs typeface="Times New Roman" pitchFamily="18" charset="0"/>
              </a:rPr>
              <a:t>PM Work Materials</a:t>
            </a:r>
            <a:endParaRPr lang="en-IN" sz="3600" b="1" dirty="0">
              <a:latin typeface="Times New Roman" pitchFamily="18" charset="0"/>
              <a:cs typeface="Times New Roman" pitchFamily="18" charset="0"/>
            </a:endParaRPr>
          </a:p>
        </p:txBody>
      </p:sp>
      <p:sp>
        <p:nvSpPr>
          <p:cNvPr id="3" name="Content Placeholder 2"/>
          <p:cNvSpPr>
            <a:spLocks noGrp="1"/>
          </p:cNvSpPr>
          <p:nvPr>
            <p:ph idx="1"/>
          </p:nvPr>
        </p:nvSpPr>
        <p:spPr>
          <a:xfrm>
            <a:off x="1066800" y="1447800"/>
            <a:ext cx="7696200" cy="4800600"/>
          </a:xfrm>
        </p:spPr>
        <p:txBody>
          <a:bodyPr>
            <a:normAutofit fontScale="92500" lnSpcReduction="10000"/>
          </a:bodyPr>
          <a:lstStyle/>
          <a:p>
            <a:pPr algn="just"/>
            <a:r>
              <a:rPr lang="en-IN" dirty="0">
                <a:latin typeface="Times New Roman" pitchFamily="18" charset="0"/>
                <a:cs typeface="Times New Roman" pitchFamily="18" charset="0"/>
              </a:rPr>
              <a:t>The </a:t>
            </a:r>
            <a:r>
              <a:rPr lang="en-IN" dirty="0" smtClean="0">
                <a:latin typeface="Times New Roman" pitchFamily="18" charset="0"/>
                <a:cs typeface="Times New Roman" pitchFamily="18" charset="0"/>
              </a:rPr>
              <a:t>largest tonnage (</a:t>
            </a:r>
            <a:r>
              <a:rPr lang="en-IN" dirty="0">
                <a:latin typeface="Times New Roman" pitchFamily="18" charset="0"/>
                <a:cs typeface="Times New Roman" pitchFamily="18" charset="0"/>
              </a:rPr>
              <a:t>parts as large as 22 kg (50 </a:t>
            </a:r>
            <a:r>
              <a:rPr lang="en-IN" dirty="0" err="1">
                <a:latin typeface="Times New Roman" pitchFamily="18" charset="0"/>
                <a:cs typeface="Times New Roman" pitchFamily="18" charset="0"/>
              </a:rPr>
              <a:t>lb</a:t>
            </a:r>
            <a:r>
              <a:rPr lang="en-IN" dirty="0">
                <a:latin typeface="Times New Roman" pitchFamily="18" charset="0"/>
                <a:cs typeface="Times New Roman" pitchFamily="18" charset="0"/>
              </a:rPr>
              <a:t>) can be produced, most PM components </a:t>
            </a:r>
            <a:r>
              <a:rPr lang="en-IN" dirty="0" smtClean="0">
                <a:latin typeface="Times New Roman" pitchFamily="18" charset="0"/>
                <a:cs typeface="Times New Roman" pitchFamily="18" charset="0"/>
              </a:rPr>
              <a:t>are less </a:t>
            </a:r>
            <a:r>
              <a:rPr lang="en-IN" dirty="0">
                <a:latin typeface="Times New Roman" pitchFamily="18" charset="0"/>
                <a:cs typeface="Times New Roman" pitchFamily="18" charset="0"/>
              </a:rPr>
              <a:t>than 2.2 kg (5 </a:t>
            </a:r>
            <a:r>
              <a:rPr lang="en-IN" dirty="0" err="1">
                <a:latin typeface="Times New Roman" pitchFamily="18" charset="0"/>
                <a:cs typeface="Times New Roman" pitchFamily="18" charset="0"/>
              </a:rPr>
              <a:t>lb</a:t>
            </a:r>
            <a:r>
              <a:rPr lang="en-IN" dirty="0" smtClean="0">
                <a:latin typeface="Times New Roman" pitchFamily="18" charset="0"/>
                <a:cs typeface="Times New Roman" pitchFamily="18" charset="0"/>
              </a:rPr>
              <a:t>)) </a:t>
            </a:r>
            <a:r>
              <a:rPr lang="en-IN" dirty="0">
                <a:latin typeface="Times New Roman" pitchFamily="18" charset="0"/>
                <a:cs typeface="Times New Roman" pitchFamily="18" charset="0"/>
              </a:rPr>
              <a:t>of metals for PM are alloys of iron, steel, and </a:t>
            </a:r>
            <a:r>
              <a:rPr lang="en-IN" dirty="0" err="1">
                <a:latin typeface="Times New Roman" pitchFamily="18" charset="0"/>
                <a:cs typeface="Times New Roman" pitchFamily="18" charset="0"/>
              </a:rPr>
              <a:t>aluminum</a:t>
            </a:r>
            <a:r>
              <a:rPr lang="en-IN" dirty="0">
                <a:latin typeface="Times New Roman" pitchFamily="18" charset="0"/>
                <a:cs typeface="Times New Roman" pitchFamily="18" charset="0"/>
              </a:rPr>
              <a:t>. </a:t>
            </a:r>
            <a:endParaRPr lang="en-IN" dirty="0" smtClean="0">
              <a:latin typeface="Times New Roman" pitchFamily="18" charset="0"/>
              <a:cs typeface="Times New Roman" pitchFamily="18" charset="0"/>
            </a:endParaRPr>
          </a:p>
          <a:p>
            <a:pPr algn="just"/>
            <a:r>
              <a:rPr lang="en-IN" dirty="0" smtClean="0">
                <a:latin typeface="Times New Roman" pitchFamily="18" charset="0"/>
                <a:cs typeface="Times New Roman" pitchFamily="18" charset="0"/>
              </a:rPr>
              <a:t>Other </a:t>
            </a:r>
            <a:r>
              <a:rPr lang="en-IN" dirty="0">
                <a:latin typeface="Times New Roman" pitchFamily="18" charset="0"/>
                <a:cs typeface="Times New Roman" pitchFamily="18" charset="0"/>
              </a:rPr>
              <a:t>PM </a:t>
            </a:r>
            <a:r>
              <a:rPr lang="en-IN" dirty="0" smtClean="0">
                <a:latin typeface="Times New Roman" pitchFamily="18" charset="0"/>
                <a:cs typeface="Times New Roman" pitchFamily="18" charset="0"/>
              </a:rPr>
              <a:t>metals include </a:t>
            </a:r>
            <a:r>
              <a:rPr lang="en-IN" dirty="0">
                <a:latin typeface="Times New Roman" pitchFamily="18" charset="0"/>
                <a:cs typeface="Times New Roman" pitchFamily="18" charset="0"/>
              </a:rPr>
              <a:t>copper, nickel, and refractory metals such as molybdenum and tungsten. </a:t>
            </a:r>
            <a:endParaRPr lang="en-IN" dirty="0" smtClean="0">
              <a:latin typeface="Times New Roman" pitchFamily="18" charset="0"/>
              <a:cs typeface="Times New Roman" pitchFamily="18" charset="0"/>
            </a:endParaRPr>
          </a:p>
          <a:p>
            <a:pPr algn="just"/>
            <a:r>
              <a:rPr lang="en-IN" dirty="0" smtClean="0">
                <a:latin typeface="Times New Roman" pitchFamily="18" charset="0"/>
                <a:cs typeface="Times New Roman" pitchFamily="18" charset="0"/>
              </a:rPr>
              <a:t>Metallic carbides </a:t>
            </a:r>
            <a:r>
              <a:rPr lang="en-IN" dirty="0">
                <a:latin typeface="Times New Roman" pitchFamily="18" charset="0"/>
                <a:cs typeface="Times New Roman" pitchFamily="18" charset="0"/>
              </a:rPr>
              <a:t>such as tungsten carbide are often included within the scope of </a:t>
            </a:r>
            <a:r>
              <a:rPr lang="en-IN" dirty="0" smtClean="0">
                <a:latin typeface="Times New Roman" pitchFamily="18" charset="0"/>
                <a:cs typeface="Times New Roman" pitchFamily="18" charset="0"/>
              </a:rPr>
              <a:t>powder metallurgy.</a:t>
            </a:r>
            <a:endParaRPr lang="en-IN" dirty="0">
              <a:latin typeface="Times New Roman" pitchFamily="18" charset="0"/>
              <a:cs typeface="Times New Roman" pitchFamily="18" charset="0"/>
            </a:endParaRPr>
          </a:p>
        </p:txBody>
      </p:sp>
    </p:spTree>
    <p:extLst>
      <p:ext uri="{BB962C8B-B14F-4D97-AF65-F5344CB8AC3E}">
        <p14:creationId xmlns:p14="http://schemas.microsoft.com/office/powerpoint/2010/main" val="220963737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020762"/>
          </a:xfrm>
        </p:spPr>
        <p:txBody>
          <a:bodyPr>
            <a:noAutofit/>
          </a:bodyPr>
          <a:lstStyle/>
          <a:p>
            <a:r>
              <a:rPr lang="en-IN" sz="2800" b="1" dirty="0" smtClean="0">
                <a:solidFill>
                  <a:schemeClr val="tx2"/>
                </a:solidFill>
                <a:latin typeface="Times New Roman" pitchFamily="18" charset="0"/>
                <a:cs typeface="Times New Roman" pitchFamily="18" charset="0"/>
              </a:rPr>
              <a:t>A collection </a:t>
            </a:r>
            <a:r>
              <a:rPr lang="en-IN" sz="2800" b="1" dirty="0">
                <a:solidFill>
                  <a:schemeClr val="tx2"/>
                </a:solidFill>
                <a:latin typeface="Times New Roman" pitchFamily="18" charset="0"/>
                <a:cs typeface="Times New Roman" pitchFamily="18" charset="0"/>
              </a:rPr>
              <a:t>of </a:t>
            </a:r>
            <a:r>
              <a:rPr lang="en-IN" sz="2800" b="1" dirty="0" smtClean="0">
                <a:solidFill>
                  <a:schemeClr val="tx2"/>
                </a:solidFill>
                <a:latin typeface="Times New Roman" pitchFamily="18" charset="0"/>
                <a:cs typeface="Times New Roman" pitchFamily="18" charset="0"/>
              </a:rPr>
              <a:t>powder metallurgy </a:t>
            </a:r>
            <a:r>
              <a:rPr lang="en-IN" sz="2800" b="1" dirty="0">
                <a:solidFill>
                  <a:schemeClr val="tx2"/>
                </a:solidFill>
                <a:latin typeface="Times New Roman" pitchFamily="18" charset="0"/>
                <a:cs typeface="Times New Roman" pitchFamily="18" charset="0"/>
              </a:rPr>
              <a:t>parts. (</a:t>
            </a:r>
            <a:r>
              <a:rPr lang="en-IN" sz="2800" b="1" dirty="0" smtClean="0">
                <a:solidFill>
                  <a:schemeClr val="tx2"/>
                </a:solidFill>
                <a:latin typeface="Times New Roman" pitchFamily="18" charset="0"/>
                <a:cs typeface="Times New Roman" pitchFamily="18" charset="0"/>
              </a:rPr>
              <a:t>Courtesy of </a:t>
            </a:r>
            <a:r>
              <a:rPr lang="en-IN" sz="2800" b="1" dirty="0" err="1">
                <a:solidFill>
                  <a:schemeClr val="tx2"/>
                </a:solidFill>
                <a:latin typeface="Times New Roman" pitchFamily="18" charset="0"/>
                <a:cs typeface="Times New Roman" pitchFamily="18" charset="0"/>
              </a:rPr>
              <a:t>Dorst</a:t>
            </a:r>
            <a:r>
              <a:rPr lang="en-IN" sz="2800" b="1" dirty="0">
                <a:solidFill>
                  <a:schemeClr val="tx2"/>
                </a:solidFill>
                <a:latin typeface="Times New Roman" pitchFamily="18" charset="0"/>
                <a:cs typeface="Times New Roman" pitchFamily="18" charset="0"/>
              </a:rPr>
              <a:t> America, Inc.)</a:t>
            </a:r>
          </a:p>
        </p:txBody>
      </p:sp>
      <p:pic>
        <p:nvPicPr>
          <p:cNvPr id="102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838200" y="1447800"/>
            <a:ext cx="7696200" cy="4800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92663956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304800" y="533400"/>
            <a:ext cx="8382000" cy="5791200"/>
          </a:xfrm>
        </p:spPr>
        <p:txBody>
          <a:bodyPr>
            <a:normAutofit/>
          </a:bodyPr>
          <a:lstStyle/>
          <a:p>
            <a:pPr marL="113030" marR="95250" indent="0" algn="just">
              <a:spcBef>
                <a:spcPts val="365"/>
              </a:spcBef>
              <a:spcAft>
                <a:spcPts val="0"/>
              </a:spcAft>
              <a:buNone/>
            </a:pPr>
            <a:r>
              <a:rPr lang="en-US" dirty="0" smtClean="0">
                <a:latin typeface="Times New Roman"/>
                <a:ea typeface="Times New Roman"/>
              </a:rPr>
              <a:t>Powder </a:t>
            </a:r>
            <a:r>
              <a:rPr lang="en-US" dirty="0">
                <a:latin typeface="Times New Roman"/>
                <a:ea typeface="Times New Roman"/>
              </a:rPr>
              <a:t>metallurgy deals with a technical manufacture of powder metals, metalloids, metal alloys or compounds and their processing to a finished product shape without melting-down their main components. Powder metallurgy includes also a manufacture and processing of nonmetal powders to products, which exhibit metallic properties, such as iron oxide based magnetic materials – the so- called ferrites, sintered corundum for machining and forming, some types of semiconductors etc.</a:t>
            </a:r>
          </a:p>
          <a:p>
            <a:pPr marL="0" indent="0" algn="just">
              <a:buNone/>
            </a:pPr>
            <a:endParaRPr lang="en-US" dirty="0"/>
          </a:p>
        </p:txBody>
      </p:sp>
    </p:spTree>
    <p:extLst>
      <p:ext uri="{BB962C8B-B14F-4D97-AF65-F5344CB8AC3E}">
        <p14:creationId xmlns:p14="http://schemas.microsoft.com/office/powerpoint/2010/main" val="259608225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انقلاب">
  <a:themeElements>
    <a:clrScheme name="انقلاب">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انقلاب">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انقلاب">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76</TotalTime>
  <Words>964</Words>
  <Application>Microsoft Office PowerPoint</Application>
  <PresentationFormat>On-screen Show (4:3)</PresentationFormat>
  <Paragraphs>54</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انقلاب</vt:lpstr>
      <vt:lpstr>POWDER METALLURGY</vt:lpstr>
      <vt:lpstr>POWDER METALLURGY Lecture (1)</vt:lpstr>
      <vt:lpstr>PowerPoint Presentation</vt:lpstr>
      <vt:lpstr>PowerPoint Presentation</vt:lpstr>
      <vt:lpstr>Considerations that make powder metallurgy an important commercial technology</vt:lpstr>
      <vt:lpstr>Disadvantages associated with PM processing</vt:lpstr>
      <vt:lpstr>PM Work Materials</vt:lpstr>
      <vt:lpstr>A collection of powder metallurgy parts. (Courtesy of Dorst America, Inc.)</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POWDER METALLURGY Lecture (1)</dc:title>
  <dc:creator>eng sona</dc:creator>
  <cp:lastModifiedBy>Maher</cp:lastModifiedBy>
  <cp:revision>11</cp:revision>
  <dcterms:created xsi:type="dcterms:W3CDTF">2006-08-16T00:00:00Z</dcterms:created>
  <dcterms:modified xsi:type="dcterms:W3CDTF">2021-05-04T21:14:22Z</dcterms:modified>
</cp:coreProperties>
</file>